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1"/>
  </p:notesMasterIdLst>
  <p:sldIdLst>
    <p:sldId id="259" r:id="rId2"/>
    <p:sldId id="262" r:id="rId3"/>
    <p:sldId id="263" r:id="rId4"/>
    <p:sldId id="278" r:id="rId5"/>
    <p:sldId id="266" r:id="rId6"/>
    <p:sldId id="265" r:id="rId7"/>
    <p:sldId id="285" r:id="rId8"/>
    <p:sldId id="286" r:id="rId9"/>
    <p:sldId id="271" r:id="rId10"/>
    <p:sldId id="287" r:id="rId11"/>
    <p:sldId id="288" r:id="rId12"/>
    <p:sldId id="274" r:id="rId13"/>
    <p:sldId id="289" r:id="rId14"/>
    <p:sldId id="293" r:id="rId15"/>
    <p:sldId id="294" r:id="rId16"/>
    <p:sldId id="295" r:id="rId17"/>
    <p:sldId id="291" r:id="rId18"/>
    <p:sldId id="290" r:id="rId19"/>
    <p:sldId id="296" r:id="rId20"/>
    <p:sldId id="297" r:id="rId21"/>
    <p:sldId id="299" r:id="rId22"/>
    <p:sldId id="300" r:id="rId23"/>
    <p:sldId id="298" r:id="rId24"/>
    <p:sldId id="273" r:id="rId25"/>
    <p:sldId id="280" r:id="rId26"/>
    <p:sldId id="301" r:id="rId27"/>
    <p:sldId id="302" r:id="rId28"/>
    <p:sldId id="30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F00"/>
    <a:srgbClr val="8F6CB0"/>
    <a:srgbClr val="029ECF"/>
    <a:srgbClr val="FFE4C9"/>
    <a:srgbClr val="FFBC79"/>
    <a:srgbClr val="5ED8FE"/>
    <a:srgbClr val="C6F1FE"/>
    <a:srgbClr val="3DCFFD"/>
    <a:srgbClr val="02AEE4"/>
    <a:srgbClr val="D74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4569" autoAdjust="0"/>
  </p:normalViewPr>
  <p:slideViewPr>
    <p:cSldViewPr snapToGrid="0" showGuides="1">
      <p:cViewPr varScale="1">
        <p:scale>
          <a:sx n="83" d="100"/>
          <a:sy n="83" d="100"/>
        </p:scale>
        <p:origin x="581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AED0BF-975D-4DC9-A73E-60BC89C4E0B3}" type="datetimeFigureOut">
              <a:rPr lang="zh-CN" altLang="en-US" smtClean="0"/>
              <a:t>2020/3/21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DB452-2EE9-4BDF-A305-7DFE0C9CAC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690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DB452-2EE9-4BDF-A305-7DFE0C9CAC4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658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DB452-2EE9-4BDF-A305-7DFE0C9CAC4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317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DB452-2EE9-4BDF-A305-7DFE0C9CAC4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633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DB452-2EE9-4BDF-A305-7DFE0C9CAC4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2530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DB452-2EE9-4BDF-A305-7DFE0C9CAC4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94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3425A-2CFA-4979-80F8-F85F9EF9F297}" type="datetimeFigureOut">
              <a:rPr lang="zh-CN" altLang="en-US" smtClean="0"/>
              <a:t>2020/3/21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92DCC-4778-48A3-9F33-5B16E6EC80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438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3425A-2CFA-4979-80F8-F85F9EF9F297}" type="datetimeFigureOut">
              <a:rPr lang="zh-CN" altLang="en-US" smtClean="0"/>
              <a:t>2020/3/21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92DCC-4778-48A3-9F33-5B16E6EC80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817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3425A-2CFA-4979-80F8-F85F9EF9F297}" type="datetimeFigureOut">
              <a:rPr lang="zh-CN" altLang="en-US" smtClean="0"/>
              <a:t>2020/3/21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92DCC-4778-48A3-9F33-5B16E6EC80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83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3425A-2CFA-4979-80F8-F85F9EF9F297}" type="datetimeFigureOut">
              <a:rPr lang="zh-CN" altLang="en-US" smtClean="0"/>
              <a:t>2020/3/21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92DCC-4778-48A3-9F33-5B16E6EC80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60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3425A-2CFA-4979-80F8-F85F9EF9F297}" type="datetimeFigureOut">
              <a:rPr lang="zh-CN" altLang="en-US" smtClean="0"/>
              <a:t>2020/3/21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92DCC-4778-48A3-9F33-5B16E6EC80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50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3425A-2CFA-4979-80F8-F85F9EF9F297}" type="datetimeFigureOut">
              <a:rPr lang="zh-CN" altLang="en-US" smtClean="0"/>
              <a:t>2020/3/21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92DCC-4778-48A3-9F33-5B16E6EC80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216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3425A-2CFA-4979-80F8-F85F9EF9F297}" type="datetimeFigureOut">
              <a:rPr lang="zh-CN" altLang="en-US" smtClean="0"/>
              <a:t>2020/3/21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92DCC-4778-48A3-9F33-5B16E6EC80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18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3425A-2CFA-4979-80F8-F85F9EF9F297}" type="datetimeFigureOut">
              <a:rPr lang="zh-CN" altLang="en-US" smtClean="0"/>
              <a:t>2020/3/21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92DCC-4778-48A3-9F33-5B16E6EC80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48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3425A-2CFA-4979-80F8-F85F9EF9F297}" type="datetimeFigureOut">
              <a:rPr lang="zh-CN" altLang="en-US" smtClean="0"/>
              <a:t>2020/3/21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92DCC-4778-48A3-9F33-5B16E6EC80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56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3425A-2CFA-4979-80F8-F85F9EF9F297}" type="datetimeFigureOut">
              <a:rPr lang="zh-CN" altLang="en-US" smtClean="0"/>
              <a:t>2020/3/21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92DCC-4778-48A3-9F33-5B16E6EC80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27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3425A-2CFA-4979-80F8-F85F9EF9F297}" type="datetimeFigureOut">
              <a:rPr lang="zh-CN" altLang="en-US" smtClean="0"/>
              <a:t>2020/3/21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92DCC-4778-48A3-9F33-5B16E6EC80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71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3425A-2CFA-4979-80F8-F85F9EF9F297}" type="datetimeFigureOut">
              <a:rPr lang="zh-CN" altLang="en-US" smtClean="0"/>
              <a:t>2020/3/21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92DCC-4778-48A3-9F33-5B16E6EC80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687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g"/><Relationship Id="rId7" Type="http://schemas.openxmlformats.org/officeDocument/2006/relationships/image" Target="../media/image35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jpg"/><Relationship Id="rId4" Type="http://schemas.openxmlformats.org/officeDocument/2006/relationships/image" Target="../media/image32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Deep_learni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emf"/><Relationship Id="rId12" Type="http://schemas.openxmlformats.org/officeDocument/2006/relationships/image" Target="../media/image16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11" Type="http://schemas.openxmlformats.org/officeDocument/2006/relationships/image" Target="../media/image15.png"/><Relationship Id="rId5" Type="http://schemas.openxmlformats.org/officeDocument/2006/relationships/image" Target="../media/image9.emf"/><Relationship Id="rId10" Type="http://schemas.openxmlformats.org/officeDocument/2006/relationships/image" Target="../media/image14.png"/><Relationship Id="rId4" Type="http://schemas.openxmlformats.org/officeDocument/2006/relationships/image" Target="../media/image8.emf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0979E26-9096-4D95-B043-593A76CAC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72" y="424873"/>
            <a:ext cx="5806745" cy="623593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227F954-54DF-4D63-A567-2EC188A4CC26}"/>
              </a:ext>
            </a:extLst>
          </p:cNvPr>
          <p:cNvSpPr txBox="1"/>
          <p:nvPr/>
        </p:nvSpPr>
        <p:spPr>
          <a:xfrm>
            <a:off x="6759799" y="4216444"/>
            <a:ext cx="50996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Aron Gohr</a:t>
            </a:r>
          </a:p>
          <a:p>
            <a:pPr algn="ctr"/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CRYPTO 2019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8D04E9F-7D65-4A5D-B6F6-EFEB94338759}"/>
              </a:ext>
            </a:extLst>
          </p:cNvPr>
          <p:cNvSpPr/>
          <p:nvPr/>
        </p:nvSpPr>
        <p:spPr>
          <a:xfrm>
            <a:off x="0" y="0"/>
            <a:ext cx="6317673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3CB733E-AA7C-4A73-BE44-97B0744C5D5D}"/>
              </a:ext>
            </a:extLst>
          </p:cNvPr>
          <p:cNvSpPr txBox="1"/>
          <p:nvPr/>
        </p:nvSpPr>
        <p:spPr>
          <a:xfrm>
            <a:off x="424872" y="1968087"/>
            <a:ext cx="11342255" cy="1460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altLang="zh-CN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iLiHei" panose="020B0503030403020204" pitchFamily="34" charset="-122"/>
              </a:rPr>
              <a:t>Improving Attacks on Round-Reduced</a:t>
            </a:r>
          </a:p>
          <a:p>
            <a:pPr algn="ctr">
              <a:lnSpc>
                <a:spcPts val="5500"/>
              </a:lnSpc>
            </a:pPr>
            <a:r>
              <a:rPr lang="en-US" altLang="zh-CN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iLiHei" panose="020B0503030403020204" pitchFamily="34" charset="-122"/>
              </a:rPr>
              <a:t>Speck32/64 Using Deep Learning</a:t>
            </a:r>
            <a:endParaRPr lang="zh-CN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iLiHei" panose="020B0503030403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4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>
            <a:extLst>
              <a:ext uri="{FF2B5EF4-FFF2-40B4-BE49-F238E27FC236}">
                <a16:creationId xmlns:a16="http://schemas.microsoft.com/office/drawing/2014/main" id="{0973D924-184A-4B47-8AFD-778C70DD3FCC}"/>
              </a:ext>
            </a:extLst>
          </p:cNvPr>
          <p:cNvSpPr>
            <a:spLocks/>
          </p:cNvSpPr>
          <p:nvPr/>
        </p:nvSpPr>
        <p:spPr bwMode="auto">
          <a:xfrm>
            <a:off x="614010" y="356255"/>
            <a:ext cx="6237288" cy="419100"/>
          </a:xfrm>
          <a:custGeom>
            <a:avLst/>
            <a:gdLst>
              <a:gd name="T0" fmla="*/ 6237287 w 21600"/>
              <a:gd name="T1" fmla="*/ 419100 h 21600"/>
              <a:gd name="T2" fmla="*/ 6237287 w 21600"/>
              <a:gd name="T3" fmla="*/ 419100 h 21600"/>
              <a:gd name="T4" fmla="*/ 6237287 w 21600"/>
              <a:gd name="T5" fmla="*/ 419100 h 21600"/>
              <a:gd name="T6" fmla="*/ 6237287 w 21600"/>
              <a:gd name="T7" fmla="*/ 4191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SPECK32/64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的神经区分器</a:t>
            </a:r>
          </a:p>
        </p:txBody>
      </p:sp>
      <p:sp>
        <p:nvSpPr>
          <p:cNvPr id="3" name="AutoShape 6">
            <a:extLst>
              <a:ext uri="{FF2B5EF4-FFF2-40B4-BE49-F238E27FC236}">
                <a16:creationId xmlns:a16="http://schemas.microsoft.com/office/drawing/2014/main" id="{1211372F-2D6B-419B-8DB1-9F7E0B5791BD}"/>
              </a:ext>
            </a:extLst>
          </p:cNvPr>
          <p:cNvSpPr>
            <a:spLocks/>
          </p:cNvSpPr>
          <p:nvPr/>
        </p:nvSpPr>
        <p:spPr bwMode="auto">
          <a:xfrm>
            <a:off x="630678" y="765972"/>
            <a:ext cx="3890169" cy="139700"/>
          </a:xfrm>
          <a:custGeom>
            <a:avLst/>
            <a:gdLst>
              <a:gd name="T0" fmla="*/ 3890169 w 21600"/>
              <a:gd name="T1" fmla="*/ 139700 h 21600"/>
              <a:gd name="T2" fmla="*/ 3890169 w 21600"/>
              <a:gd name="T3" fmla="*/ 139700 h 21600"/>
              <a:gd name="T4" fmla="*/ 3890169 w 21600"/>
              <a:gd name="T5" fmla="*/ 139700 h 21600"/>
              <a:gd name="T6" fmla="*/ 3890169 w 21600"/>
              <a:gd name="T7" fmla="*/ 1397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1pPr>
            <a:lvl2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2pPr>
            <a:lvl3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3pPr>
            <a:lvl4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4pPr>
            <a:lvl5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5pPr>
            <a:lvl6pPr marL="18288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6pPr>
            <a:lvl7pPr marL="22860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7pPr>
            <a:lvl8pPr marL="27432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8pPr>
            <a:lvl9pPr marL="32004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9pPr>
          </a:lstStyle>
          <a:p>
            <a:pPr algn="l"/>
            <a:r>
              <a:rPr lang="en-US" altLang="zh-CN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Neural Distinguishers for Reduced Speck32/64</a:t>
            </a:r>
            <a:endParaRPr lang="zh-CN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AutoShape 7">
            <a:extLst>
              <a:ext uri="{FF2B5EF4-FFF2-40B4-BE49-F238E27FC236}">
                <a16:creationId xmlns:a16="http://schemas.microsoft.com/office/drawing/2014/main" id="{30705742-7DC6-4314-A816-F88CA89D9A89}"/>
              </a:ext>
            </a:extLst>
          </p:cNvPr>
          <p:cNvSpPr>
            <a:spLocks/>
          </p:cNvSpPr>
          <p:nvPr/>
        </p:nvSpPr>
        <p:spPr bwMode="auto">
          <a:xfrm>
            <a:off x="475103" y="299898"/>
            <a:ext cx="78582" cy="642144"/>
          </a:xfrm>
          <a:custGeom>
            <a:avLst/>
            <a:gdLst>
              <a:gd name="T0" fmla="*/ 78582 w 21600"/>
              <a:gd name="T1" fmla="*/ 642144 h 21600"/>
              <a:gd name="T2" fmla="*/ 78582 w 21600"/>
              <a:gd name="T3" fmla="*/ 642144 h 21600"/>
              <a:gd name="T4" fmla="*/ 78582 w 21600"/>
              <a:gd name="T5" fmla="*/ 642144 h 21600"/>
              <a:gd name="T6" fmla="*/ 78582 w 21600"/>
              <a:gd name="T7" fmla="*/ 6421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029ECF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algn="ctr" eaLnBrk="1">
              <a:defRPr/>
            </a:pPr>
            <a:endParaRPr lang="zh-CN" altLang="en-US" sz="900"/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8D07FAC0-8DF7-4F28-AC3C-8849C4CE4658}"/>
              </a:ext>
            </a:extLst>
          </p:cNvPr>
          <p:cNvSpPr>
            <a:spLocks noChangeShapeType="1"/>
          </p:cNvSpPr>
          <p:nvPr/>
        </p:nvSpPr>
        <p:spPr bwMode="auto">
          <a:xfrm>
            <a:off x="500503" y="1040467"/>
            <a:ext cx="11160000" cy="0"/>
          </a:xfrm>
          <a:prstGeom prst="line">
            <a:avLst/>
          </a:prstGeom>
          <a:noFill/>
          <a:ln w="25400" cap="flat" cmpd="sng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1">
              <a:defRPr/>
            </a:pPr>
            <a:endParaRPr lang="es-ES" sz="2800">
              <a:effectLst>
                <a:outerShdw blurRad="38100" dist="38100" dir="2700000" algn="tl">
                  <a:srgbClr val="DDDDDD"/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5778740-FC5F-4AC8-BAFF-0F29DD7F2E1D}"/>
              </a:ext>
            </a:extLst>
          </p:cNvPr>
          <p:cNvGrpSpPr/>
          <p:nvPr/>
        </p:nvGrpSpPr>
        <p:grpSpPr>
          <a:xfrm>
            <a:off x="475103" y="1207137"/>
            <a:ext cx="6642371" cy="430887"/>
            <a:chOff x="553685" y="1285193"/>
            <a:chExt cx="6642371" cy="430887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44774857-9863-466D-AF35-98DC0FFE23DC}"/>
                </a:ext>
              </a:extLst>
            </p:cNvPr>
            <p:cNvSpPr txBox="1"/>
            <p:nvPr/>
          </p:nvSpPr>
          <p:spPr>
            <a:xfrm>
              <a:off x="805685" y="1285193"/>
              <a:ext cx="639037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深度学习与神经网络</a:t>
              </a:r>
              <a:r>
                <a:rPr lang="en-US" altLang="zh-CN" sz="22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(DL &amp; NN)</a:t>
              </a:r>
            </a:p>
          </p:txBody>
        </p:sp>
        <p:sp>
          <p:nvSpPr>
            <p:cNvPr id="34" name="菱形 33">
              <a:extLst>
                <a:ext uri="{FF2B5EF4-FFF2-40B4-BE49-F238E27FC236}">
                  <a16:creationId xmlns:a16="http://schemas.microsoft.com/office/drawing/2014/main" id="{F5D48267-E22D-4CB7-A6A5-4D0346261E59}"/>
                </a:ext>
              </a:extLst>
            </p:cNvPr>
            <p:cNvSpPr/>
            <p:nvPr/>
          </p:nvSpPr>
          <p:spPr>
            <a:xfrm>
              <a:off x="553685" y="1375251"/>
              <a:ext cx="252000" cy="252000"/>
            </a:xfrm>
            <a:prstGeom prst="diamond">
              <a:avLst/>
            </a:prstGeom>
            <a:solidFill>
              <a:srgbClr val="029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6F34FA83-4D68-4B68-95F0-3E770B89E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78" y="1949228"/>
            <a:ext cx="3636521" cy="2165466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CDC67017-B926-430A-BD90-9E677C8B3584}"/>
              </a:ext>
            </a:extLst>
          </p:cNvPr>
          <p:cNvGrpSpPr/>
          <p:nvPr/>
        </p:nvGrpSpPr>
        <p:grpSpPr>
          <a:xfrm>
            <a:off x="614010" y="4393190"/>
            <a:ext cx="3906837" cy="2145500"/>
            <a:chOff x="630678" y="4365398"/>
            <a:chExt cx="3890169" cy="2136347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244E6E31-2025-4F8C-9958-35D75CB2B3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2" t="5814" r="2162" b="8772"/>
            <a:stretch/>
          </p:blipFill>
          <p:spPr>
            <a:xfrm>
              <a:off x="630678" y="4365398"/>
              <a:ext cx="3890169" cy="2136347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6F4233A-79E1-4020-AEE9-0A963CB77664}"/>
                </a:ext>
              </a:extLst>
            </p:cNvPr>
            <p:cNvSpPr/>
            <p:nvPr/>
          </p:nvSpPr>
          <p:spPr>
            <a:xfrm>
              <a:off x="3195782" y="6373091"/>
              <a:ext cx="1325065" cy="1286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1D2059E3-D693-4F5E-B86C-5FA49D902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975" y="5523062"/>
            <a:ext cx="2200246" cy="85039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5F4F266-EC55-45FE-9838-D2C693B4E4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954" y="2083497"/>
            <a:ext cx="7148945" cy="356170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FAFCF71-6D61-4BA7-82D6-2B788E11C2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797" y="0"/>
            <a:ext cx="1538802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D96CADD-DB4C-44D2-AC0C-45BC5A16D1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263" y="0"/>
            <a:ext cx="3113644" cy="685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29F0EE5-EBC6-40BB-9591-7B9361E712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814" y="0"/>
            <a:ext cx="2176689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1FB43D16-F6A7-4F60-9E9A-81888080E373}"/>
              </a:ext>
            </a:extLst>
          </p:cNvPr>
          <p:cNvSpPr/>
          <p:nvPr/>
        </p:nvSpPr>
        <p:spPr>
          <a:xfrm>
            <a:off x="7293899" y="991255"/>
            <a:ext cx="83502" cy="98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90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>
            <a:extLst>
              <a:ext uri="{FF2B5EF4-FFF2-40B4-BE49-F238E27FC236}">
                <a16:creationId xmlns:a16="http://schemas.microsoft.com/office/drawing/2014/main" id="{0973D924-184A-4B47-8AFD-778C70DD3FCC}"/>
              </a:ext>
            </a:extLst>
          </p:cNvPr>
          <p:cNvSpPr>
            <a:spLocks/>
          </p:cNvSpPr>
          <p:nvPr/>
        </p:nvSpPr>
        <p:spPr bwMode="auto">
          <a:xfrm>
            <a:off x="614010" y="356255"/>
            <a:ext cx="6237288" cy="419100"/>
          </a:xfrm>
          <a:custGeom>
            <a:avLst/>
            <a:gdLst>
              <a:gd name="T0" fmla="*/ 6237287 w 21600"/>
              <a:gd name="T1" fmla="*/ 419100 h 21600"/>
              <a:gd name="T2" fmla="*/ 6237287 w 21600"/>
              <a:gd name="T3" fmla="*/ 419100 h 21600"/>
              <a:gd name="T4" fmla="*/ 6237287 w 21600"/>
              <a:gd name="T5" fmla="*/ 419100 h 21600"/>
              <a:gd name="T6" fmla="*/ 6237287 w 21600"/>
              <a:gd name="T7" fmla="*/ 4191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SPECK32/64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的神经区分器</a:t>
            </a:r>
          </a:p>
        </p:txBody>
      </p:sp>
      <p:sp>
        <p:nvSpPr>
          <p:cNvPr id="3" name="AutoShape 6">
            <a:extLst>
              <a:ext uri="{FF2B5EF4-FFF2-40B4-BE49-F238E27FC236}">
                <a16:creationId xmlns:a16="http://schemas.microsoft.com/office/drawing/2014/main" id="{1211372F-2D6B-419B-8DB1-9F7E0B5791BD}"/>
              </a:ext>
            </a:extLst>
          </p:cNvPr>
          <p:cNvSpPr>
            <a:spLocks/>
          </p:cNvSpPr>
          <p:nvPr/>
        </p:nvSpPr>
        <p:spPr bwMode="auto">
          <a:xfrm>
            <a:off x="630678" y="765972"/>
            <a:ext cx="3890169" cy="139700"/>
          </a:xfrm>
          <a:custGeom>
            <a:avLst/>
            <a:gdLst>
              <a:gd name="T0" fmla="*/ 3890169 w 21600"/>
              <a:gd name="T1" fmla="*/ 139700 h 21600"/>
              <a:gd name="T2" fmla="*/ 3890169 w 21600"/>
              <a:gd name="T3" fmla="*/ 139700 h 21600"/>
              <a:gd name="T4" fmla="*/ 3890169 w 21600"/>
              <a:gd name="T5" fmla="*/ 139700 h 21600"/>
              <a:gd name="T6" fmla="*/ 3890169 w 21600"/>
              <a:gd name="T7" fmla="*/ 1397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1pPr>
            <a:lvl2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2pPr>
            <a:lvl3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3pPr>
            <a:lvl4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4pPr>
            <a:lvl5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5pPr>
            <a:lvl6pPr marL="18288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6pPr>
            <a:lvl7pPr marL="22860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7pPr>
            <a:lvl8pPr marL="27432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8pPr>
            <a:lvl9pPr marL="32004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9pPr>
          </a:lstStyle>
          <a:p>
            <a:pPr algn="l"/>
            <a:r>
              <a:rPr lang="en-US" altLang="zh-CN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Neural Distinguishers for Reduced Speck32/64</a:t>
            </a:r>
            <a:endParaRPr lang="zh-CN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AutoShape 7">
            <a:extLst>
              <a:ext uri="{FF2B5EF4-FFF2-40B4-BE49-F238E27FC236}">
                <a16:creationId xmlns:a16="http://schemas.microsoft.com/office/drawing/2014/main" id="{30705742-7DC6-4314-A816-F88CA89D9A89}"/>
              </a:ext>
            </a:extLst>
          </p:cNvPr>
          <p:cNvSpPr>
            <a:spLocks/>
          </p:cNvSpPr>
          <p:nvPr/>
        </p:nvSpPr>
        <p:spPr bwMode="auto">
          <a:xfrm>
            <a:off x="475103" y="299898"/>
            <a:ext cx="78582" cy="642144"/>
          </a:xfrm>
          <a:custGeom>
            <a:avLst/>
            <a:gdLst>
              <a:gd name="T0" fmla="*/ 78582 w 21600"/>
              <a:gd name="T1" fmla="*/ 642144 h 21600"/>
              <a:gd name="T2" fmla="*/ 78582 w 21600"/>
              <a:gd name="T3" fmla="*/ 642144 h 21600"/>
              <a:gd name="T4" fmla="*/ 78582 w 21600"/>
              <a:gd name="T5" fmla="*/ 642144 h 21600"/>
              <a:gd name="T6" fmla="*/ 78582 w 21600"/>
              <a:gd name="T7" fmla="*/ 6421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029ECF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algn="ctr" eaLnBrk="1">
              <a:defRPr/>
            </a:pPr>
            <a:endParaRPr lang="zh-CN" altLang="en-US" sz="900"/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8D07FAC0-8DF7-4F28-AC3C-8849C4CE4658}"/>
              </a:ext>
            </a:extLst>
          </p:cNvPr>
          <p:cNvSpPr>
            <a:spLocks noChangeShapeType="1"/>
          </p:cNvSpPr>
          <p:nvPr/>
        </p:nvSpPr>
        <p:spPr bwMode="auto">
          <a:xfrm>
            <a:off x="500503" y="1040467"/>
            <a:ext cx="11160000" cy="0"/>
          </a:xfrm>
          <a:prstGeom prst="line">
            <a:avLst/>
          </a:prstGeom>
          <a:noFill/>
          <a:ln w="25400" cap="flat" cmpd="sng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1">
              <a:defRPr/>
            </a:pPr>
            <a:endParaRPr lang="es-ES" sz="2800">
              <a:effectLst>
                <a:outerShdw blurRad="38100" dist="38100" dir="2700000" algn="tl">
                  <a:srgbClr val="DDDDDD"/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5778740-FC5F-4AC8-BAFF-0F29DD7F2E1D}"/>
              </a:ext>
            </a:extLst>
          </p:cNvPr>
          <p:cNvGrpSpPr/>
          <p:nvPr/>
        </p:nvGrpSpPr>
        <p:grpSpPr>
          <a:xfrm>
            <a:off x="475103" y="1207137"/>
            <a:ext cx="6642371" cy="430887"/>
            <a:chOff x="553685" y="1285193"/>
            <a:chExt cx="6642371" cy="430887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44774857-9863-466D-AF35-98DC0FFE23DC}"/>
                </a:ext>
              </a:extLst>
            </p:cNvPr>
            <p:cNvSpPr txBox="1"/>
            <p:nvPr/>
          </p:nvSpPr>
          <p:spPr>
            <a:xfrm>
              <a:off x="805685" y="1285193"/>
              <a:ext cx="639037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深度学习与神经网络</a:t>
              </a:r>
              <a:r>
                <a:rPr lang="en-US" altLang="zh-CN" sz="22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(DL &amp; NN)</a:t>
              </a:r>
            </a:p>
          </p:txBody>
        </p:sp>
        <p:sp>
          <p:nvSpPr>
            <p:cNvPr id="34" name="菱形 33">
              <a:extLst>
                <a:ext uri="{FF2B5EF4-FFF2-40B4-BE49-F238E27FC236}">
                  <a16:creationId xmlns:a16="http://schemas.microsoft.com/office/drawing/2014/main" id="{F5D48267-E22D-4CB7-A6A5-4D0346261E59}"/>
                </a:ext>
              </a:extLst>
            </p:cNvPr>
            <p:cNvSpPr/>
            <p:nvPr/>
          </p:nvSpPr>
          <p:spPr>
            <a:xfrm>
              <a:off x="553685" y="1375251"/>
              <a:ext cx="252000" cy="252000"/>
            </a:xfrm>
            <a:prstGeom prst="diamond">
              <a:avLst/>
            </a:prstGeom>
            <a:solidFill>
              <a:srgbClr val="029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565FE107-B8F7-4B84-906A-CE8832F24EA7}"/>
              </a:ext>
            </a:extLst>
          </p:cNvPr>
          <p:cNvSpPr/>
          <p:nvPr/>
        </p:nvSpPr>
        <p:spPr>
          <a:xfrm>
            <a:off x="500502" y="1728082"/>
            <a:ext cx="111600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12000" algn="just"/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深度学习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也称为深度结构化学习、层次学习或深度机器学习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是机器学习的一个分支，其目的是在一整套算法的基础上通过由</a:t>
            </a:r>
            <a:r>
              <a:rPr lang="zh-CN" altLang="en-US" sz="2200" b="1" dirty="0">
                <a:solidFill>
                  <a:srgbClr val="029EC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非线性和线性变换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组成的</a:t>
            </a:r>
            <a:r>
              <a:rPr lang="zh-CN" altLang="en-US" sz="2200" b="1" dirty="0">
                <a:solidFill>
                  <a:srgbClr val="029EC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多个处理层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所构成的深度图对数据中的</a:t>
            </a:r>
            <a:r>
              <a:rPr lang="zh-CN" altLang="en-US" sz="2200" b="1" dirty="0">
                <a:solidFill>
                  <a:srgbClr val="029EC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高层抽象表示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建模</a:t>
            </a:r>
            <a:r>
              <a:rPr lang="en-US" altLang="zh-CN" sz="2200" baseline="300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[4]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4C0C436-F2D4-4C16-8B7B-7A10EC5A5860}"/>
              </a:ext>
            </a:extLst>
          </p:cNvPr>
          <p:cNvCxnSpPr/>
          <p:nvPr/>
        </p:nvCxnSpPr>
        <p:spPr>
          <a:xfrm>
            <a:off x="5126477" y="2451369"/>
            <a:ext cx="6439710" cy="0"/>
          </a:xfrm>
          <a:prstGeom prst="line">
            <a:avLst/>
          </a:prstGeom>
          <a:ln w="19050">
            <a:solidFill>
              <a:srgbClr val="D744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9981755-8360-415B-B121-C1A0A7D9DA9A}"/>
              </a:ext>
            </a:extLst>
          </p:cNvPr>
          <p:cNvCxnSpPr>
            <a:cxnSpLocks/>
          </p:cNvCxnSpPr>
          <p:nvPr/>
        </p:nvCxnSpPr>
        <p:spPr>
          <a:xfrm>
            <a:off x="614010" y="2787438"/>
            <a:ext cx="271207" cy="0"/>
          </a:xfrm>
          <a:prstGeom prst="line">
            <a:avLst/>
          </a:prstGeom>
          <a:ln w="19050">
            <a:solidFill>
              <a:srgbClr val="D744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E0EF97D0-7D35-461F-BD57-2DA68FE68198}"/>
              </a:ext>
            </a:extLst>
          </p:cNvPr>
          <p:cNvGrpSpPr/>
          <p:nvPr/>
        </p:nvGrpSpPr>
        <p:grpSpPr>
          <a:xfrm>
            <a:off x="7826046" y="2519459"/>
            <a:ext cx="1332399" cy="643931"/>
            <a:chOff x="7826046" y="2519459"/>
            <a:chExt cx="1332399" cy="643931"/>
          </a:xfrm>
        </p:grpSpPr>
        <p:sp>
          <p:nvSpPr>
            <p:cNvPr id="23" name="箭头: 下 22">
              <a:extLst>
                <a:ext uri="{FF2B5EF4-FFF2-40B4-BE49-F238E27FC236}">
                  <a16:creationId xmlns:a16="http://schemas.microsoft.com/office/drawing/2014/main" id="{68466827-B3DC-439E-96C6-F19A82B07256}"/>
                </a:ext>
              </a:extLst>
            </p:cNvPr>
            <p:cNvSpPr/>
            <p:nvPr/>
          </p:nvSpPr>
          <p:spPr>
            <a:xfrm>
              <a:off x="8404697" y="2519459"/>
              <a:ext cx="175098" cy="219333"/>
            </a:xfrm>
            <a:prstGeom prst="downArrow">
              <a:avLst/>
            </a:prstGeom>
            <a:solidFill>
              <a:srgbClr val="D74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1215F18-C73A-4052-954C-D54F50F64AC3}"/>
                </a:ext>
              </a:extLst>
            </p:cNvPr>
            <p:cNvSpPr/>
            <p:nvPr/>
          </p:nvSpPr>
          <p:spPr>
            <a:xfrm>
              <a:off x="7826046" y="2732503"/>
              <a:ext cx="133239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200" b="1" dirty="0">
                  <a:solidFill>
                    <a:srgbClr val="D74434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神经网络</a:t>
              </a:r>
            </a:p>
          </p:txBody>
        </p:sp>
      </p:grp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B13498BD-A559-49B9-ABA2-7F6AD78684F7}"/>
              </a:ext>
            </a:extLst>
          </p:cNvPr>
          <p:cNvCxnSpPr>
            <a:cxnSpLocks/>
          </p:cNvCxnSpPr>
          <p:nvPr/>
        </p:nvCxnSpPr>
        <p:spPr>
          <a:xfrm>
            <a:off x="1125166" y="2793924"/>
            <a:ext cx="2882630" cy="0"/>
          </a:xfrm>
          <a:prstGeom prst="line">
            <a:avLst/>
          </a:prstGeom>
          <a:ln w="19050">
            <a:solidFill>
              <a:srgbClr val="D744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0525C69B-5114-41C7-B8EB-6103A518337E}"/>
              </a:ext>
            </a:extLst>
          </p:cNvPr>
          <p:cNvGrpSpPr/>
          <p:nvPr/>
        </p:nvGrpSpPr>
        <p:grpSpPr>
          <a:xfrm>
            <a:off x="1900281" y="2836078"/>
            <a:ext cx="1332399" cy="643931"/>
            <a:chOff x="7826046" y="2519459"/>
            <a:chExt cx="1332399" cy="643931"/>
          </a:xfrm>
        </p:grpSpPr>
        <p:sp>
          <p:nvSpPr>
            <p:cNvPr id="35" name="箭头: 下 34">
              <a:extLst>
                <a:ext uri="{FF2B5EF4-FFF2-40B4-BE49-F238E27FC236}">
                  <a16:creationId xmlns:a16="http://schemas.microsoft.com/office/drawing/2014/main" id="{80D43447-681A-420C-B036-84D9300E70BE}"/>
                </a:ext>
              </a:extLst>
            </p:cNvPr>
            <p:cNvSpPr/>
            <p:nvPr/>
          </p:nvSpPr>
          <p:spPr>
            <a:xfrm>
              <a:off x="8404697" y="2519459"/>
              <a:ext cx="175098" cy="219333"/>
            </a:xfrm>
            <a:prstGeom prst="downArrow">
              <a:avLst/>
            </a:prstGeom>
            <a:solidFill>
              <a:srgbClr val="D74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C5B4CBA7-2658-4A14-BFD9-D63DDD8CB5E1}"/>
                </a:ext>
              </a:extLst>
            </p:cNvPr>
            <p:cNvSpPr/>
            <p:nvPr/>
          </p:nvSpPr>
          <p:spPr>
            <a:xfrm>
              <a:off x="7826046" y="2732503"/>
              <a:ext cx="133239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200" b="1" dirty="0">
                  <a:solidFill>
                    <a:srgbClr val="D74434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数据特征</a:t>
              </a:r>
            </a:p>
          </p:txBody>
        </p:sp>
      </p:grpSp>
      <p:pic>
        <p:nvPicPr>
          <p:cNvPr id="82" name="图片 81">
            <a:extLst>
              <a:ext uri="{FF2B5EF4-FFF2-40B4-BE49-F238E27FC236}">
                <a16:creationId xmlns:a16="http://schemas.microsoft.com/office/drawing/2014/main" id="{F3EAF92A-43B9-4104-AD3B-7E382A43AD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" t="2055" r="1315" b="1153"/>
          <a:stretch/>
        </p:blipFill>
        <p:spPr>
          <a:xfrm>
            <a:off x="4879224" y="2732503"/>
            <a:ext cx="7217265" cy="406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6340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>
            <a:extLst>
              <a:ext uri="{FF2B5EF4-FFF2-40B4-BE49-F238E27FC236}">
                <a16:creationId xmlns:a16="http://schemas.microsoft.com/office/drawing/2014/main" id="{92C26AF9-172A-4B8A-A81B-7C0D2B73611B}"/>
              </a:ext>
            </a:extLst>
          </p:cNvPr>
          <p:cNvGrpSpPr/>
          <p:nvPr/>
        </p:nvGrpSpPr>
        <p:grpSpPr>
          <a:xfrm>
            <a:off x="2541821" y="2405234"/>
            <a:ext cx="1676399" cy="499792"/>
            <a:chOff x="1893455" y="1927453"/>
            <a:chExt cx="1676399" cy="386194"/>
          </a:xfrm>
        </p:grpSpPr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36160651-FC56-4117-BD6B-34152503A939}"/>
                </a:ext>
              </a:extLst>
            </p:cNvPr>
            <p:cNvSpPr txBox="1"/>
            <p:nvPr/>
          </p:nvSpPr>
          <p:spPr>
            <a:xfrm>
              <a:off x="1935019" y="1965966"/>
              <a:ext cx="1593272" cy="3091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spc="-150" dirty="0">
                  <a:latin typeface="楷体" panose="02010609060101010101" pitchFamily="49" charset="-122"/>
                  <a:ea typeface="楷体" panose="02010609060101010101" pitchFamily="49" charset="-122"/>
                </a:rPr>
                <a:t>设计网络结构</a:t>
              </a: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30C8AD15-D1FF-467C-8A51-2F62332E729E}"/>
                </a:ext>
              </a:extLst>
            </p:cNvPr>
            <p:cNvSpPr/>
            <p:nvPr/>
          </p:nvSpPr>
          <p:spPr>
            <a:xfrm>
              <a:off x="1893455" y="1927453"/>
              <a:ext cx="1676399" cy="386194"/>
            </a:xfrm>
            <a:prstGeom prst="rect">
              <a:avLst/>
            </a:prstGeom>
            <a:solidFill>
              <a:srgbClr val="029ECF">
                <a:alpha val="8000"/>
              </a:srgbClr>
            </a:solidFill>
            <a:ln w="19050">
              <a:solidFill>
                <a:srgbClr val="029E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D7480AE-7FE8-4391-96CD-A30554AC24A3}"/>
              </a:ext>
            </a:extLst>
          </p:cNvPr>
          <p:cNvGrpSpPr/>
          <p:nvPr/>
        </p:nvGrpSpPr>
        <p:grpSpPr>
          <a:xfrm>
            <a:off x="2541819" y="2905027"/>
            <a:ext cx="1676400" cy="1104855"/>
            <a:chOff x="2541819" y="2905027"/>
            <a:chExt cx="1676400" cy="1104855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D5CE8B85-3CD9-41C3-83C2-BEE45F334397}"/>
                </a:ext>
              </a:extLst>
            </p:cNvPr>
            <p:cNvGrpSpPr/>
            <p:nvPr/>
          </p:nvGrpSpPr>
          <p:grpSpPr>
            <a:xfrm>
              <a:off x="2541819" y="3510090"/>
              <a:ext cx="1676400" cy="499792"/>
              <a:chOff x="1893454" y="1927453"/>
              <a:chExt cx="1676400" cy="386194"/>
            </a:xfrm>
          </p:grpSpPr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3E151B00-CF67-491A-8B93-48C973C4C4E2}"/>
                  </a:ext>
                </a:extLst>
              </p:cNvPr>
              <p:cNvSpPr txBox="1"/>
              <p:nvPr/>
            </p:nvSpPr>
            <p:spPr>
              <a:xfrm>
                <a:off x="1893454" y="1965966"/>
                <a:ext cx="1676398" cy="3091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spc="-15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定义损失函数</a:t>
                </a:r>
              </a:p>
            </p:txBody>
          </p:sp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0E2B3A61-657C-4F21-A033-71FAC5FB557D}"/>
                  </a:ext>
                </a:extLst>
              </p:cNvPr>
              <p:cNvSpPr/>
              <p:nvPr/>
            </p:nvSpPr>
            <p:spPr>
              <a:xfrm>
                <a:off x="1893455" y="1927453"/>
                <a:ext cx="1676399" cy="386194"/>
              </a:xfrm>
              <a:prstGeom prst="rect">
                <a:avLst/>
              </a:prstGeom>
              <a:solidFill>
                <a:srgbClr val="029ECF">
                  <a:alpha val="8000"/>
                </a:srgbClr>
              </a:solidFill>
              <a:ln w="19050">
                <a:solidFill>
                  <a:srgbClr val="029EC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79DBA609-D3FE-4F63-B857-FEF015965CED}"/>
                </a:ext>
              </a:extLst>
            </p:cNvPr>
            <p:cNvCxnSpPr>
              <a:stCxn id="99" idx="2"/>
              <a:endCxn id="96" idx="0"/>
            </p:cNvCxnSpPr>
            <p:nvPr/>
          </p:nvCxnSpPr>
          <p:spPr>
            <a:xfrm flipH="1">
              <a:off x="3380020" y="2905027"/>
              <a:ext cx="1" cy="605063"/>
            </a:xfrm>
            <a:prstGeom prst="straightConnector1">
              <a:avLst/>
            </a:prstGeom>
            <a:ln w="19050">
              <a:solidFill>
                <a:srgbClr val="029EC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EA6090F-C4D3-4B6C-A37C-0EFE14C5E8A6}"/>
              </a:ext>
            </a:extLst>
          </p:cNvPr>
          <p:cNvGrpSpPr/>
          <p:nvPr/>
        </p:nvGrpSpPr>
        <p:grpSpPr>
          <a:xfrm>
            <a:off x="2541818" y="4009882"/>
            <a:ext cx="1676399" cy="1105309"/>
            <a:chOff x="2541818" y="4009882"/>
            <a:chExt cx="1676399" cy="1105309"/>
          </a:xfrm>
          <a:solidFill>
            <a:srgbClr val="8F6CB0">
              <a:alpha val="8000"/>
            </a:srgbClr>
          </a:solidFill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00560B69-6196-4E8B-9261-9AD61F3FB8A4}"/>
                </a:ext>
              </a:extLst>
            </p:cNvPr>
            <p:cNvGrpSpPr/>
            <p:nvPr/>
          </p:nvGrpSpPr>
          <p:grpSpPr>
            <a:xfrm>
              <a:off x="2541818" y="4615399"/>
              <a:ext cx="1676399" cy="499792"/>
              <a:chOff x="1893453" y="1927804"/>
              <a:chExt cx="1676399" cy="386194"/>
            </a:xfrm>
            <a:grpFill/>
          </p:grpSpPr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6B01535D-673A-4257-86EE-C9E195D44F42}"/>
                  </a:ext>
                </a:extLst>
              </p:cNvPr>
              <p:cNvSpPr/>
              <p:nvPr/>
            </p:nvSpPr>
            <p:spPr>
              <a:xfrm>
                <a:off x="1893453" y="1927804"/>
                <a:ext cx="1676399" cy="386194"/>
              </a:xfrm>
              <a:prstGeom prst="rect">
                <a:avLst/>
              </a:prstGeom>
              <a:solidFill>
                <a:srgbClr val="029ECF">
                  <a:alpha val="8000"/>
                </a:srgbClr>
              </a:solidFill>
              <a:ln w="19050">
                <a:solidFill>
                  <a:srgbClr val="029EC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4E8DE3FA-655A-46DB-A2B3-7FD6FE3BFA2D}"/>
                  </a:ext>
                </a:extLst>
              </p:cNvPr>
              <p:cNvSpPr txBox="1"/>
              <p:nvPr/>
            </p:nvSpPr>
            <p:spPr>
              <a:xfrm>
                <a:off x="1935019" y="1965966"/>
                <a:ext cx="1593272" cy="3091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优化算法</a:t>
                </a:r>
              </a:p>
            </p:txBody>
          </p:sp>
        </p:grp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51AD6075-659E-4ABF-9E19-FE4EF815EA2E}"/>
                </a:ext>
              </a:extLst>
            </p:cNvPr>
            <p:cNvCxnSpPr>
              <a:cxnSpLocks/>
              <a:stCxn id="96" idx="2"/>
              <a:endCxn id="94" idx="0"/>
            </p:cNvCxnSpPr>
            <p:nvPr/>
          </p:nvCxnSpPr>
          <p:spPr>
            <a:xfrm flipH="1">
              <a:off x="3380018" y="4009882"/>
              <a:ext cx="2" cy="605517"/>
            </a:xfrm>
            <a:prstGeom prst="straightConnector1">
              <a:avLst/>
            </a:prstGeom>
            <a:grpFill/>
            <a:ln w="19050">
              <a:solidFill>
                <a:srgbClr val="029EC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3EA4751-4B92-4B38-805C-D279D4A96CE6}"/>
              </a:ext>
            </a:extLst>
          </p:cNvPr>
          <p:cNvGrpSpPr/>
          <p:nvPr/>
        </p:nvGrpSpPr>
        <p:grpSpPr>
          <a:xfrm>
            <a:off x="3380018" y="5115191"/>
            <a:ext cx="3803495" cy="777605"/>
            <a:chOff x="3380018" y="5115191"/>
            <a:chExt cx="3803495" cy="777605"/>
          </a:xfrm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EE6046DB-C6B2-49C6-9CA6-6914BF7DFA37}"/>
                </a:ext>
              </a:extLst>
            </p:cNvPr>
            <p:cNvGrpSpPr/>
            <p:nvPr/>
          </p:nvGrpSpPr>
          <p:grpSpPr>
            <a:xfrm>
              <a:off x="4842094" y="5316801"/>
              <a:ext cx="2341419" cy="575995"/>
              <a:chOff x="1893455" y="1927453"/>
              <a:chExt cx="1676399" cy="386194"/>
            </a:xfrm>
          </p:grpSpPr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93AA0B31-4D11-473B-8A42-211818B45EA3}"/>
                  </a:ext>
                </a:extLst>
              </p:cNvPr>
              <p:cNvSpPr txBox="1"/>
              <p:nvPr/>
            </p:nvSpPr>
            <p:spPr>
              <a:xfrm>
                <a:off x="1935018" y="1986417"/>
                <a:ext cx="1593272" cy="2682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深度神经网络模型</a:t>
                </a:r>
                <a:endParaRPr lang="en-US" altLang="zh-CN" sz="20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5C35334E-D231-415B-8A13-0FDFF52FD9C3}"/>
                  </a:ext>
                </a:extLst>
              </p:cNvPr>
              <p:cNvSpPr/>
              <p:nvPr/>
            </p:nvSpPr>
            <p:spPr>
              <a:xfrm>
                <a:off x="1893455" y="1927453"/>
                <a:ext cx="1676399" cy="386194"/>
              </a:xfrm>
              <a:prstGeom prst="rect">
                <a:avLst/>
              </a:prstGeom>
              <a:solidFill>
                <a:srgbClr val="029ECF">
                  <a:alpha val="8000"/>
                </a:srgbClr>
              </a:solidFill>
              <a:ln w="19050">
                <a:solidFill>
                  <a:srgbClr val="029EC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cxnSp>
          <p:nvCxnSpPr>
            <p:cNvPr id="64" name="连接符: 肘形 63">
              <a:extLst>
                <a:ext uri="{FF2B5EF4-FFF2-40B4-BE49-F238E27FC236}">
                  <a16:creationId xmlns:a16="http://schemas.microsoft.com/office/drawing/2014/main" id="{AFB5AFD3-EA00-473A-A6E9-3F2AD7640218}"/>
                </a:ext>
              </a:extLst>
            </p:cNvPr>
            <p:cNvCxnSpPr>
              <a:stCxn id="94" idx="2"/>
              <a:endCxn id="89" idx="1"/>
            </p:cNvCxnSpPr>
            <p:nvPr/>
          </p:nvCxnSpPr>
          <p:spPr>
            <a:xfrm rot="16200000" flipH="1">
              <a:off x="3866252" y="4628957"/>
              <a:ext cx="489608" cy="1462076"/>
            </a:xfrm>
            <a:prstGeom prst="bentConnector2">
              <a:avLst/>
            </a:prstGeom>
            <a:ln w="19050">
              <a:solidFill>
                <a:srgbClr val="029EC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11A9569-0FEC-49A6-929D-8E9B20CF2C54}"/>
              </a:ext>
            </a:extLst>
          </p:cNvPr>
          <p:cNvGrpSpPr/>
          <p:nvPr/>
        </p:nvGrpSpPr>
        <p:grpSpPr>
          <a:xfrm>
            <a:off x="7183513" y="3920424"/>
            <a:ext cx="2544835" cy="1684375"/>
            <a:chOff x="7183513" y="3920424"/>
            <a:chExt cx="2544835" cy="1684375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7EF4D6CC-173F-43F9-A294-4B43E0375D55}"/>
                </a:ext>
              </a:extLst>
            </p:cNvPr>
            <p:cNvGrpSpPr/>
            <p:nvPr/>
          </p:nvGrpSpPr>
          <p:grpSpPr>
            <a:xfrm>
              <a:off x="7762695" y="3920424"/>
              <a:ext cx="1965653" cy="964874"/>
              <a:chOff x="2225760" y="1927453"/>
              <a:chExt cx="1407359" cy="646929"/>
            </a:xfrm>
          </p:grpSpPr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B2FA8260-AAAD-46A7-B5B9-1CD6E094F35A}"/>
                  </a:ext>
                </a:extLst>
              </p:cNvPr>
              <p:cNvSpPr txBox="1"/>
              <p:nvPr/>
            </p:nvSpPr>
            <p:spPr>
              <a:xfrm>
                <a:off x="2510342" y="2013606"/>
                <a:ext cx="838195" cy="4746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spc="-15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训练集上</a:t>
                </a:r>
                <a:endParaRPr lang="en-US" altLang="zh-CN" sz="2000" spc="-15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/>
                <a:r>
                  <a:rPr lang="zh-CN" altLang="en-US" sz="2000" spc="-15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误差小？</a:t>
                </a:r>
                <a:endParaRPr lang="en-US" altLang="zh-CN" sz="2000" spc="-15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86" name="菱形 85">
                <a:extLst>
                  <a:ext uri="{FF2B5EF4-FFF2-40B4-BE49-F238E27FC236}">
                    <a16:creationId xmlns:a16="http://schemas.microsoft.com/office/drawing/2014/main" id="{3A8E1261-D6FA-4079-BD93-E995F4F6D448}"/>
                  </a:ext>
                </a:extLst>
              </p:cNvPr>
              <p:cNvSpPr/>
              <p:nvPr/>
            </p:nvSpPr>
            <p:spPr>
              <a:xfrm>
                <a:off x="2225760" y="1927453"/>
                <a:ext cx="1407359" cy="646929"/>
              </a:xfrm>
              <a:prstGeom prst="diamond">
                <a:avLst/>
              </a:prstGeom>
              <a:solidFill>
                <a:srgbClr val="029ECF">
                  <a:alpha val="8000"/>
                </a:srgbClr>
              </a:solidFill>
              <a:ln w="19050">
                <a:solidFill>
                  <a:srgbClr val="029EC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cxnSp>
          <p:nvCxnSpPr>
            <p:cNvPr id="65" name="连接符: 肘形 64">
              <a:extLst>
                <a:ext uri="{FF2B5EF4-FFF2-40B4-BE49-F238E27FC236}">
                  <a16:creationId xmlns:a16="http://schemas.microsoft.com/office/drawing/2014/main" id="{399ABC4E-6ED7-410E-8758-1E1A45B52231}"/>
                </a:ext>
              </a:extLst>
            </p:cNvPr>
            <p:cNvCxnSpPr>
              <a:cxnSpLocks/>
              <a:stCxn id="89" idx="3"/>
              <a:endCxn id="86" idx="2"/>
            </p:cNvCxnSpPr>
            <p:nvPr/>
          </p:nvCxnSpPr>
          <p:spPr>
            <a:xfrm flipV="1">
              <a:off x="7183513" y="4885298"/>
              <a:ext cx="1562009" cy="719501"/>
            </a:xfrm>
            <a:prstGeom prst="bentConnector2">
              <a:avLst/>
            </a:prstGeom>
            <a:ln w="19050">
              <a:solidFill>
                <a:srgbClr val="029EC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B04D800-7B40-4747-8828-56CB8FBEE589}"/>
              </a:ext>
            </a:extLst>
          </p:cNvPr>
          <p:cNvGrpSpPr/>
          <p:nvPr/>
        </p:nvGrpSpPr>
        <p:grpSpPr>
          <a:xfrm>
            <a:off x="543088" y="4424796"/>
            <a:ext cx="1998730" cy="880089"/>
            <a:chOff x="543088" y="4424796"/>
            <a:chExt cx="1998730" cy="880089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68CCBF03-8C1E-4C63-B0AF-C777698FBC50}"/>
                </a:ext>
              </a:extLst>
            </p:cNvPr>
            <p:cNvGrpSpPr/>
            <p:nvPr/>
          </p:nvGrpSpPr>
          <p:grpSpPr>
            <a:xfrm>
              <a:off x="543088" y="4424796"/>
              <a:ext cx="1665909" cy="880089"/>
              <a:chOff x="1882858" y="1927452"/>
              <a:chExt cx="1686996" cy="680053"/>
            </a:xfrm>
          </p:grpSpPr>
          <p:sp>
            <p:nvSpPr>
              <p:cNvPr id="102" name="矩形: 圆角 101">
                <a:extLst>
                  <a:ext uri="{FF2B5EF4-FFF2-40B4-BE49-F238E27FC236}">
                    <a16:creationId xmlns:a16="http://schemas.microsoft.com/office/drawing/2014/main" id="{829525E6-19DB-4526-89BD-2D09A7615CC4}"/>
                  </a:ext>
                </a:extLst>
              </p:cNvPr>
              <p:cNvSpPr/>
              <p:nvPr/>
            </p:nvSpPr>
            <p:spPr>
              <a:xfrm>
                <a:off x="1893455" y="1927452"/>
                <a:ext cx="1676399" cy="680053"/>
              </a:xfrm>
              <a:prstGeom prst="roundRect">
                <a:avLst/>
              </a:prstGeom>
              <a:solidFill>
                <a:srgbClr val="029ECF">
                  <a:alpha val="8000"/>
                </a:srgbClr>
              </a:solidFill>
              <a:ln w="19050">
                <a:solidFill>
                  <a:srgbClr val="029EC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ADEF5D40-5CF4-4170-8FE3-B44D0EA2C45A}"/>
                  </a:ext>
                </a:extLst>
              </p:cNvPr>
              <p:cNvSpPr txBox="1"/>
              <p:nvPr/>
            </p:nvSpPr>
            <p:spPr>
              <a:xfrm>
                <a:off x="1882858" y="1993983"/>
                <a:ext cx="1686788" cy="5469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spc="-15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生成训练集</a:t>
                </a:r>
                <a:endParaRPr lang="en-US" altLang="zh-CN" sz="2000" spc="-15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/>
                <a:r>
                  <a:rPr lang="zh-CN" altLang="en-US" sz="2000" spc="-15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和测试集数据</a:t>
                </a:r>
              </a:p>
            </p:txBody>
          </p:sp>
        </p:grp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636AC8C6-6990-40D4-A5E1-734CC0216495}"/>
                </a:ext>
              </a:extLst>
            </p:cNvPr>
            <p:cNvCxnSpPr>
              <a:cxnSpLocks/>
              <a:stCxn id="102" idx="3"/>
              <a:endCxn id="94" idx="1"/>
            </p:cNvCxnSpPr>
            <p:nvPr/>
          </p:nvCxnSpPr>
          <p:spPr>
            <a:xfrm>
              <a:off x="2208997" y="4864841"/>
              <a:ext cx="332821" cy="454"/>
            </a:xfrm>
            <a:prstGeom prst="straightConnector1">
              <a:avLst/>
            </a:prstGeom>
            <a:ln w="19050">
              <a:solidFill>
                <a:srgbClr val="029EC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39BE99FD-E334-408B-999F-67E638053E2E}"/>
              </a:ext>
            </a:extLst>
          </p:cNvPr>
          <p:cNvGrpSpPr/>
          <p:nvPr/>
        </p:nvGrpSpPr>
        <p:grpSpPr>
          <a:xfrm>
            <a:off x="7755475" y="2368490"/>
            <a:ext cx="1965600" cy="1551934"/>
            <a:chOff x="7755475" y="2368490"/>
            <a:chExt cx="1965600" cy="1551934"/>
          </a:xfrm>
        </p:grpSpPr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419B15A2-E6D0-4864-8FD7-12B6CC50DC39}"/>
                </a:ext>
              </a:extLst>
            </p:cNvPr>
            <p:cNvGrpSpPr/>
            <p:nvPr/>
          </p:nvGrpSpPr>
          <p:grpSpPr>
            <a:xfrm>
              <a:off x="7755475" y="2368490"/>
              <a:ext cx="1965600" cy="964800"/>
              <a:chOff x="2225762" y="1927453"/>
              <a:chExt cx="1407322" cy="646880"/>
            </a:xfrm>
          </p:grpSpPr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8420A347-CF57-4F28-8577-FB3D5BAD83B5}"/>
                  </a:ext>
                </a:extLst>
              </p:cNvPr>
              <p:cNvSpPr txBox="1"/>
              <p:nvPr/>
            </p:nvSpPr>
            <p:spPr>
              <a:xfrm>
                <a:off x="2510326" y="2013581"/>
                <a:ext cx="838195" cy="4746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spc="-15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测试集上</a:t>
                </a:r>
                <a:endParaRPr lang="en-US" altLang="zh-CN" sz="2000" spc="-15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/>
                <a:r>
                  <a:rPr lang="zh-CN" altLang="en-US" sz="2000" spc="-15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误差小？</a:t>
                </a:r>
                <a:endParaRPr lang="en-US" altLang="zh-CN" sz="2000" spc="-15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80" name="菱形 79">
                <a:extLst>
                  <a:ext uri="{FF2B5EF4-FFF2-40B4-BE49-F238E27FC236}">
                    <a16:creationId xmlns:a16="http://schemas.microsoft.com/office/drawing/2014/main" id="{5E7A8DF3-7E0B-46EF-9D2C-136B33CCB000}"/>
                  </a:ext>
                </a:extLst>
              </p:cNvPr>
              <p:cNvSpPr/>
              <p:nvPr/>
            </p:nvSpPr>
            <p:spPr>
              <a:xfrm>
                <a:off x="2225762" y="1927453"/>
                <a:ext cx="1407322" cy="646880"/>
              </a:xfrm>
              <a:prstGeom prst="diamond">
                <a:avLst/>
              </a:prstGeom>
              <a:solidFill>
                <a:srgbClr val="029ECF">
                  <a:alpha val="8000"/>
                </a:srgbClr>
              </a:solidFill>
              <a:ln w="19050">
                <a:solidFill>
                  <a:srgbClr val="029EC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B3814333-5C76-4621-9220-FF7ADC0BFD35}"/>
                </a:ext>
              </a:extLst>
            </p:cNvPr>
            <p:cNvCxnSpPr>
              <a:cxnSpLocks/>
              <a:stCxn id="86" idx="0"/>
              <a:endCxn id="80" idx="2"/>
            </p:cNvCxnSpPr>
            <p:nvPr/>
          </p:nvCxnSpPr>
          <p:spPr>
            <a:xfrm flipH="1" flipV="1">
              <a:off x="8738275" y="3333290"/>
              <a:ext cx="7247" cy="587134"/>
            </a:xfrm>
            <a:prstGeom prst="straightConnector1">
              <a:avLst/>
            </a:prstGeom>
            <a:ln w="19050">
              <a:solidFill>
                <a:srgbClr val="029EC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A7A8D6D6-0084-4EB0-BF0B-E958FFCF5658}"/>
                </a:ext>
              </a:extLst>
            </p:cNvPr>
            <p:cNvSpPr txBox="1"/>
            <p:nvPr/>
          </p:nvSpPr>
          <p:spPr>
            <a:xfrm>
              <a:off x="8745522" y="3444412"/>
              <a:ext cx="52646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rPr>
                <a:t>YES</a:t>
              </a:r>
              <a:endPara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B1BB42AF-0411-4920-A4F2-FCACF92E1C80}"/>
              </a:ext>
            </a:extLst>
          </p:cNvPr>
          <p:cNvGrpSpPr/>
          <p:nvPr/>
        </p:nvGrpSpPr>
        <p:grpSpPr>
          <a:xfrm>
            <a:off x="9633539" y="2499587"/>
            <a:ext cx="1662039" cy="592863"/>
            <a:chOff x="9633539" y="2499587"/>
            <a:chExt cx="1662039" cy="592863"/>
          </a:xfrm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791D6D80-3E68-4C41-A31A-E421302606C8}"/>
                </a:ext>
              </a:extLst>
            </p:cNvPr>
            <p:cNvGrpSpPr/>
            <p:nvPr/>
          </p:nvGrpSpPr>
          <p:grpSpPr>
            <a:xfrm>
              <a:off x="10152587" y="2592658"/>
              <a:ext cx="1142991" cy="499792"/>
              <a:chOff x="1893455" y="1927453"/>
              <a:chExt cx="1676399" cy="386194"/>
            </a:xfrm>
          </p:grpSpPr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FCF467D7-8EFD-4DF5-AC16-9787A2764F86}"/>
                  </a:ext>
                </a:extLst>
              </p:cNvPr>
              <p:cNvSpPr txBox="1"/>
              <p:nvPr/>
            </p:nvSpPr>
            <p:spPr>
              <a:xfrm>
                <a:off x="1893455" y="1965966"/>
                <a:ext cx="1676399" cy="3091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spc="-15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输出模型</a:t>
                </a:r>
              </a:p>
            </p:txBody>
          </p:sp>
          <p:sp>
            <p:nvSpPr>
              <p:cNvPr id="76" name="矩形: 圆角 75">
                <a:extLst>
                  <a:ext uri="{FF2B5EF4-FFF2-40B4-BE49-F238E27FC236}">
                    <a16:creationId xmlns:a16="http://schemas.microsoft.com/office/drawing/2014/main" id="{71761168-207E-45B4-BDBB-5BF483B22E53}"/>
                  </a:ext>
                </a:extLst>
              </p:cNvPr>
              <p:cNvSpPr/>
              <p:nvPr/>
            </p:nvSpPr>
            <p:spPr>
              <a:xfrm>
                <a:off x="1893455" y="1927453"/>
                <a:ext cx="1676399" cy="386194"/>
              </a:xfrm>
              <a:prstGeom prst="roundRect">
                <a:avLst/>
              </a:prstGeom>
              <a:solidFill>
                <a:srgbClr val="029ECF">
                  <a:alpha val="8000"/>
                </a:srgbClr>
              </a:solidFill>
              <a:ln w="19050">
                <a:solidFill>
                  <a:srgbClr val="029EC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330DE07C-7FD9-4919-9E45-3DA862F62DD0}"/>
                </a:ext>
              </a:extLst>
            </p:cNvPr>
            <p:cNvCxnSpPr>
              <a:cxnSpLocks/>
              <a:stCxn id="80" idx="3"/>
              <a:endCxn id="76" idx="1"/>
            </p:cNvCxnSpPr>
            <p:nvPr/>
          </p:nvCxnSpPr>
          <p:spPr>
            <a:xfrm flipV="1">
              <a:off x="9721075" y="2842554"/>
              <a:ext cx="431512" cy="8336"/>
            </a:xfrm>
            <a:prstGeom prst="straightConnector1">
              <a:avLst/>
            </a:prstGeom>
            <a:ln w="19050">
              <a:solidFill>
                <a:srgbClr val="029EC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5DA3B67D-BE62-44EB-9479-4DB932422DA0}"/>
                </a:ext>
              </a:extLst>
            </p:cNvPr>
            <p:cNvSpPr txBox="1"/>
            <p:nvPr/>
          </p:nvSpPr>
          <p:spPr>
            <a:xfrm>
              <a:off x="9633539" y="2499587"/>
              <a:ext cx="51904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rPr>
                <a:t>YES</a:t>
              </a:r>
              <a:endPara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D66A337-E260-4A12-8698-17336310EED2}"/>
              </a:ext>
            </a:extLst>
          </p:cNvPr>
          <p:cNvGrpSpPr/>
          <p:nvPr/>
        </p:nvGrpSpPr>
        <p:grpSpPr>
          <a:xfrm>
            <a:off x="4340027" y="4071515"/>
            <a:ext cx="3504452" cy="696824"/>
            <a:chOff x="4340027" y="4071515"/>
            <a:chExt cx="3504452" cy="696824"/>
          </a:xfrm>
        </p:grpSpPr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2235BB9C-DEB5-46BE-B60B-323DBE24393D}"/>
                </a:ext>
              </a:extLst>
            </p:cNvPr>
            <p:cNvGrpSpPr/>
            <p:nvPr/>
          </p:nvGrpSpPr>
          <p:grpSpPr>
            <a:xfrm>
              <a:off x="5022413" y="4122074"/>
              <a:ext cx="1838784" cy="575995"/>
              <a:chOff x="1893455" y="1927453"/>
              <a:chExt cx="1676399" cy="386194"/>
            </a:xfrm>
          </p:grpSpPr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D7B29530-680B-43F3-88E0-3F247CA2BC71}"/>
                  </a:ext>
                </a:extLst>
              </p:cNvPr>
              <p:cNvSpPr txBox="1"/>
              <p:nvPr/>
            </p:nvSpPr>
            <p:spPr>
              <a:xfrm>
                <a:off x="1893455" y="1986417"/>
                <a:ext cx="1676396" cy="2682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spc="-15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提高训练集性能</a:t>
                </a:r>
                <a:endParaRPr lang="en-US" altLang="zh-CN" sz="2000" spc="-15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F40D59E3-CF92-4FBF-BFE7-BE80D63AD98D}"/>
                  </a:ext>
                </a:extLst>
              </p:cNvPr>
              <p:cNvSpPr/>
              <p:nvPr/>
            </p:nvSpPr>
            <p:spPr>
              <a:xfrm>
                <a:off x="1893455" y="1927453"/>
                <a:ext cx="1676399" cy="386194"/>
              </a:xfrm>
              <a:prstGeom prst="rect">
                <a:avLst/>
              </a:prstGeom>
              <a:solidFill>
                <a:srgbClr val="029ECF">
                  <a:alpha val="8000"/>
                </a:srgbClr>
              </a:solidFill>
              <a:ln w="19050">
                <a:solidFill>
                  <a:srgbClr val="029EC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pc="-15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sp>
          <p:nvSpPr>
            <p:cNvPr id="57" name="箭头: 右 56">
              <a:extLst>
                <a:ext uri="{FF2B5EF4-FFF2-40B4-BE49-F238E27FC236}">
                  <a16:creationId xmlns:a16="http://schemas.microsoft.com/office/drawing/2014/main" id="{46E78525-7E26-412E-AE4E-3B6B92F9A0B3}"/>
                </a:ext>
              </a:extLst>
            </p:cNvPr>
            <p:cNvSpPr/>
            <p:nvPr/>
          </p:nvSpPr>
          <p:spPr>
            <a:xfrm flipH="1">
              <a:off x="4340027" y="4211868"/>
              <a:ext cx="523633" cy="396405"/>
            </a:xfrm>
            <a:prstGeom prst="rightArrow">
              <a:avLst/>
            </a:prstGeom>
            <a:solidFill>
              <a:srgbClr val="029ECF">
                <a:alpha val="50000"/>
              </a:srgbClr>
            </a:solidFill>
            <a:ln w="19050">
              <a:solidFill>
                <a:srgbClr val="029E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FF33D263-73BB-4CBC-A9DE-FE7F49F3F905}"/>
                </a:ext>
              </a:extLst>
            </p:cNvPr>
            <p:cNvGrpSpPr/>
            <p:nvPr/>
          </p:nvGrpSpPr>
          <p:grpSpPr>
            <a:xfrm>
              <a:off x="6858261" y="4071515"/>
              <a:ext cx="986218" cy="696824"/>
              <a:chOff x="6858261" y="4071515"/>
              <a:chExt cx="986218" cy="696824"/>
            </a:xfrm>
          </p:grpSpPr>
          <p:cxnSp>
            <p:nvCxnSpPr>
              <p:cNvPr id="58" name="直接箭头连接符 57">
                <a:extLst>
                  <a:ext uri="{FF2B5EF4-FFF2-40B4-BE49-F238E27FC236}">
                    <a16:creationId xmlns:a16="http://schemas.microsoft.com/office/drawing/2014/main" id="{9730BE79-2734-491F-9946-2B017C5C7C01}"/>
                  </a:ext>
                </a:extLst>
              </p:cNvPr>
              <p:cNvCxnSpPr>
                <a:cxnSpLocks/>
                <a:stCxn id="86" idx="1"/>
                <a:endCxn id="83" idx="3"/>
              </p:cNvCxnSpPr>
              <p:nvPr/>
            </p:nvCxnSpPr>
            <p:spPr>
              <a:xfrm flipH="1">
                <a:off x="6861197" y="4402861"/>
                <a:ext cx="901498" cy="7211"/>
              </a:xfrm>
              <a:prstGeom prst="straightConnector1">
                <a:avLst/>
              </a:prstGeom>
              <a:ln w="19050">
                <a:solidFill>
                  <a:srgbClr val="029EC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3C6F6ED8-373A-4C30-980C-64C67DFF712B}"/>
                  </a:ext>
                </a:extLst>
              </p:cNvPr>
              <p:cNvSpPr txBox="1"/>
              <p:nvPr/>
            </p:nvSpPr>
            <p:spPr>
              <a:xfrm>
                <a:off x="6858261" y="4071515"/>
                <a:ext cx="984750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NO</a:t>
                </a:r>
                <a:endPara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7493C6FA-C255-4641-B981-E7319D5ECAC5}"/>
                  </a:ext>
                </a:extLst>
              </p:cNvPr>
              <p:cNvSpPr txBox="1"/>
              <p:nvPr/>
            </p:nvSpPr>
            <p:spPr>
              <a:xfrm>
                <a:off x="6859729" y="4399007"/>
                <a:ext cx="98475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欠拟合</a:t>
                </a:r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E6CE7B39-C3CF-45B5-AE07-4ED6C9E0D1A1}"/>
              </a:ext>
            </a:extLst>
          </p:cNvPr>
          <p:cNvGrpSpPr/>
          <p:nvPr/>
        </p:nvGrpSpPr>
        <p:grpSpPr>
          <a:xfrm>
            <a:off x="4340027" y="2499587"/>
            <a:ext cx="3502985" cy="715905"/>
            <a:chOff x="4340027" y="2499587"/>
            <a:chExt cx="3502985" cy="715905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8888B92C-827A-4DE8-B969-1D48946E2701}"/>
                </a:ext>
              </a:extLst>
            </p:cNvPr>
            <p:cNvGrpSpPr/>
            <p:nvPr/>
          </p:nvGrpSpPr>
          <p:grpSpPr>
            <a:xfrm>
              <a:off x="5022413" y="2556073"/>
              <a:ext cx="1838784" cy="575995"/>
              <a:chOff x="1893455" y="1927453"/>
              <a:chExt cx="1676399" cy="386194"/>
            </a:xfrm>
          </p:grpSpPr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34577932-E179-4739-A77E-04A42A4D7464}"/>
                  </a:ext>
                </a:extLst>
              </p:cNvPr>
              <p:cNvSpPr/>
              <p:nvPr/>
            </p:nvSpPr>
            <p:spPr>
              <a:xfrm>
                <a:off x="1893455" y="1927453"/>
                <a:ext cx="1676399" cy="386194"/>
              </a:xfrm>
              <a:prstGeom prst="rect">
                <a:avLst/>
              </a:prstGeom>
              <a:solidFill>
                <a:srgbClr val="029ECF">
                  <a:alpha val="8000"/>
                </a:srgbClr>
              </a:solidFill>
              <a:ln w="19050">
                <a:solidFill>
                  <a:srgbClr val="029EC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4A28766B-6613-4EB5-9239-AE0E7C302C32}"/>
                  </a:ext>
                </a:extLst>
              </p:cNvPr>
              <p:cNvSpPr txBox="1"/>
              <p:nvPr/>
            </p:nvSpPr>
            <p:spPr>
              <a:xfrm>
                <a:off x="1893455" y="1986417"/>
                <a:ext cx="1676397" cy="2682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spc="-15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提高测试集性能</a:t>
                </a:r>
                <a:endParaRPr lang="en-US" altLang="zh-CN" sz="2000" spc="-15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sp>
          <p:nvSpPr>
            <p:cNvPr id="62" name="箭头: 右 61">
              <a:extLst>
                <a:ext uri="{FF2B5EF4-FFF2-40B4-BE49-F238E27FC236}">
                  <a16:creationId xmlns:a16="http://schemas.microsoft.com/office/drawing/2014/main" id="{E53C6784-A958-484D-9210-54D1B47766B9}"/>
                </a:ext>
              </a:extLst>
            </p:cNvPr>
            <p:cNvSpPr/>
            <p:nvPr/>
          </p:nvSpPr>
          <p:spPr>
            <a:xfrm flipH="1">
              <a:off x="4340027" y="2645867"/>
              <a:ext cx="523633" cy="396405"/>
            </a:xfrm>
            <a:prstGeom prst="rightArrow">
              <a:avLst/>
            </a:prstGeom>
            <a:solidFill>
              <a:srgbClr val="029ECF">
                <a:alpha val="50000"/>
              </a:srgbClr>
            </a:solidFill>
            <a:ln w="19050">
              <a:solidFill>
                <a:srgbClr val="029E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9A3BAE4B-C1E7-406C-A531-0B95D9218B0E}"/>
                </a:ext>
              </a:extLst>
            </p:cNvPr>
            <p:cNvCxnSpPr>
              <a:cxnSpLocks/>
              <a:stCxn id="80" idx="1"/>
              <a:endCxn id="78" idx="3"/>
            </p:cNvCxnSpPr>
            <p:nvPr/>
          </p:nvCxnSpPr>
          <p:spPr>
            <a:xfrm flipH="1" flipV="1">
              <a:off x="6861197" y="2844071"/>
              <a:ext cx="894278" cy="6819"/>
            </a:xfrm>
            <a:prstGeom prst="straightConnector1">
              <a:avLst/>
            </a:prstGeom>
            <a:ln w="19050">
              <a:solidFill>
                <a:srgbClr val="029EC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C127C362-B905-4158-A2E6-B0C4E28B1997}"/>
                </a:ext>
              </a:extLst>
            </p:cNvPr>
            <p:cNvSpPr txBox="1"/>
            <p:nvPr/>
          </p:nvSpPr>
          <p:spPr>
            <a:xfrm>
              <a:off x="6861194" y="2499587"/>
              <a:ext cx="98181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rPr>
                <a:t>NO</a:t>
              </a:r>
              <a:endPara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87B07870-6C70-48C4-8D3D-D7655159BB66}"/>
                </a:ext>
              </a:extLst>
            </p:cNvPr>
            <p:cNvSpPr txBox="1"/>
            <p:nvPr/>
          </p:nvSpPr>
          <p:spPr>
            <a:xfrm>
              <a:off x="6861193" y="2846160"/>
              <a:ext cx="98181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楷体" panose="02010609060101010101" pitchFamily="49" charset="-122"/>
                  <a:ea typeface="楷体" panose="02010609060101010101" pitchFamily="49" charset="-122"/>
                </a:rPr>
                <a:t>过拟合</a:t>
              </a:r>
              <a:endParaRPr lang="en-US" altLang="zh-CN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82" name="AutoShape 4">
            <a:extLst>
              <a:ext uri="{FF2B5EF4-FFF2-40B4-BE49-F238E27FC236}">
                <a16:creationId xmlns:a16="http://schemas.microsoft.com/office/drawing/2014/main" id="{33279E8B-54ED-404C-B343-F2C162B1BCB1}"/>
              </a:ext>
            </a:extLst>
          </p:cNvPr>
          <p:cNvSpPr>
            <a:spLocks/>
          </p:cNvSpPr>
          <p:nvPr/>
        </p:nvSpPr>
        <p:spPr bwMode="auto">
          <a:xfrm>
            <a:off x="614010" y="356255"/>
            <a:ext cx="6237288" cy="419100"/>
          </a:xfrm>
          <a:custGeom>
            <a:avLst/>
            <a:gdLst>
              <a:gd name="T0" fmla="*/ 6237287 w 21600"/>
              <a:gd name="T1" fmla="*/ 419100 h 21600"/>
              <a:gd name="T2" fmla="*/ 6237287 w 21600"/>
              <a:gd name="T3" fmla="*/ 419100 h 21600"/>
              <a:gd name="T4" fmla="*/ 6237287 w 21600"/>
              <a:gd name="T5" fmla="*/ 419100 h 21600"/>
              <a:gd name="T6" fmla="*/ 6237287 w 21600"/>
              <a:gd name="T7" fmla="*/ 4191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SPECK32/64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的神经区分器</a:t>
            </a:r>
          </a:p>
        </p:txBody>
      </p:sp>
      <p:sp>
        <p:nvSpPr>
          <p:cNvPr id="85" name="AutoShape 6">
            <a:extLst>
              <a:ext uri="{FF2B5EF4-FFF2-40B4-BE49-F238E27FC236}">
                <a16:creationId xmlns:a16="http://schemas.microsoft.com/office/drawing/2014/main" id="{E3AD959C-342C-4522-82F0-5FB0B85362F3}"/>
              </a:ext>
            </a:extLst>
          </p:cNvPr>
          <p:cNvSpPr>
            <a:spLocks/>
          </p:cNvSpPr>
          <p:nvPr/>
        </p:nvSpPr>
        <p:spPr bwMode="auto">
          <a:xfrm>
            <a:off x="630678" y="765972"/>
            <a:ext cx="3890169" cy="139700"/>
          </a:xfrm>
          <a:custGeom>
            <a:avLst/>
            <a:gdLst>
              <a:gd name="T0" fmla="*/ 3890169 w 21600"/>
              <a:gd name="T1" fmla="*/ 139700 h 21600"/>
              <a:gd name="T2" fmla="*/ 3890169 w 21600"/>
              <a:gd name="T3" fmla="*/ 139700 h 21600"/>
              <a:gd name="T4" fmla="*/ 3890169 w 21600"/>
              <a:gd name="T5" fmla="*/ 139700 h 21600"/>
              <a:gd name="T6" fmla="*/ 3890169 w 21600"/>
              <a:gd name="T7" fmla="*/ 1397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1pPr>
            <a:lvl2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2pPr>
            <a:lvl3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3pPr>
            <a:lvl4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4pPr>
            <a:lvl5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5pPr>
            <a:lvl6pPr marL="18288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6pPr>
            <a:lvl7pPr marL="22860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7pPr>
            <a:lvl8pPr marL="27432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8pPr>
            <a:lvl9pPr marL="32004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9pPr>
          </a:lstStyle>
          <a:p>
            <a:pPr algn="l"/>
            <a:r>
              <a:rPr lang="en-US" altLang="zh-CN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Neural Distinguishers for Reduced Speck32/64</a:t>
            </a:r>
            <a:endParaRPr lang="zh-CN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AutoShape 7">
            <a:extLst>
              <a:ext uri="{FF2B5EF4-FFF2-40B4-BE49-F238E27FC236}">
                <a16:creationId xmlns:a16="http://schemas.microsoft.com/office/drawing/2014/main" id="{9F9784D1-BF0D-4AC6-BD01-F6BE86787E5A}"/>
              </a:ext>
            </a:extLst>
          </p:cNvPr>
          <p:cNvSpPr>
            <a:spLocks/>
          </p:cNvSpPr>
          <p:nvPr/>
        </p:nvSpPr>
        <p:spPr bwMode="auto">
          <a:xfrm>
            <a:off x="475103" y="299898"/>
            <a:ext cx="78582" cy="642144"/>
          </a:xfrm>
          <a:custGeom>
            <a:avLst/>
            <a:gdLst>
              <a:gd name="T0" fmla="*/ 78582 w 21600"/>
              <a:gd name="T1" fmla="*/ 642144 h 21600"/>
              <a:gd name="T2" fmla="*/ 78582 w 21600"/>
              <a:gd name="T3" fmla="*/ 642144 h 21600"/>
              <a:gd name="T4" fmla="*/ 78582 w 21600"/>
              <a:gd name="T5" fmla="*/ 642144 h 21600"/>
              <a:gd name="T6" fmla="*/ 78582 w 21600"/>
              <a:gd name="T7" fmla="*/ 6421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029ECF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algn="ctr" eaLnBrk="1">
              <a:defRPr/>
            </a:pPr>
            <a:endParaRPr lang="zh-CN" altLang="en-US" sz="900"/>
          </a:p>
        </p:txBody>
      </p:sp>
      <p:sp>
        <p:nvSpPr>
          <p:cNvPr id="91" name="Line 5">
            <a:extLst>
              <a:ext uri="{FF2B5EF4-FFF2-40B4-BE49-F238E27FC236}">
                <a16:creationId xmlns:a16="http://schemas.microsoft.com/office/drawing/2014/main" id="{04BF939E-22C3-413A-A9E4-AAD3B6637A79}"/>
              </a:ext>
            </a:extLst>
          </p:cNvPr>
          <p:cNvSpPr>
            <a:spLocks noChangeShapeType="1"/>
          </p:cNvSpPr>
          <p:nvPr/>
        </p:nvSpPr>
        <p:spPr bwMode="auto">
          <a:xfrm>
            <a:off x="500503" y="1040467"/>
            <a:ext cx="11160000" cy="0"/>
          </a:xfrm>
          <a:prstGeom prst="line">
            <a:avLst/>
          </a:prstGeom>
          <a:noFill/>
          <a:ln w="25400" cap="flat" cmpd="sng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1">
              <a:defRPr/>
            </a:pPr>
            <a:endParaRPr lang="es-ES" sz="2800">
              <a:effectLst>
                <a:outerShdw blurRad="38100" dist="38100" dir="2700000" algn="tl">
                  <a:srgbClr val="DDDDDD"/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39DEC681-6C29-43C5-9F2E-3D4B43F3FBE8}"/>
              </a:ext>
            </a:extLst>
          </p:cNvPr>
          <p:cNvGrpSpPr/>
          <p:nvPr/>
        </p:nvGrpSpPr>
        <p:grpSpPr>
          <a:xfrm>
            <a:off x="475103" y="1207137"/>
            <a:ext cx="6642371" cy="430887"/>
            <a:chOff x="553685" y="1285193"/>
            <a:chExt cx="6642371" cy="430887"/>
          </a:xfrm>
        </p:grpSpPr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1AA31608-6B3F-463E-8E26-0558A84D1F5A}"/>
                </a:ext>
              </a:extLst>
            </p:cNvPr>
            <p:cNvSpPr txBox="1"/>
            <p:nvPr/>
          </p:nvSpPr>
          <p:spPr>
            <a:xfrm>
              <a:off x="805685" y="1285193"/>
              <a:ext cx="639037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深度学习与神经网络</a:t>
              </a:r>
              <a:r>
                <a:rPr lang="en-US" altLang="zh-CN" sz="22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(DL &amp; NN)</a:t>
              </a:r>
            </a:p>
          </p:txBody>
        </p:sp>
        <p:sp>
          <p:nvSpPr>
            <p:cNvPr id="98" name="菱形 97">
              <a:extLst>
                <a:ext uri="{FF2B5EF4-FFF2-40B4-BE49-F238E27FC236}">
                  <a16:creationId xmlns:a16="http://schemas.microsoft.com/office/drawing/2014/main" id="{FDB9CA93-8D8F-461E-87D4-26F627D28053}"/>
                </a:ext>
              </a:extLst>
            </p:cNvPr>
            <p:cNvSpPr/>
            <p:nvPr/>
          </p:nvSpPr>
          <p:spPr>
            <a:xfrm>
              <a:off x="553685" y="1375251"/>
              <a:ext cx="252000" cy="252000"/>
            </a:xfrm>
            <a:prstGeom prst="diamond">
              <a:avLst/>
            </a:prstGeom>
            <a:solidFill>
              <a:srgbClr val="029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C94AB7FF-63A6-4F28-819C-ADCA6B27C8EE}"/>
              </a:ext>
            </a:extLst>
          </p:cNvPr>
          <p:cNvSpPr/>
          <p:nvPr/>
        </p:nvSpPr>
        <p:spPr>
          <a:xfrm>
            <a:off x="2463405" y="2286000"/>
            <a:ext cx="1844973" cy="2932783"/>
          </a:xfrm>
          <a:prstGeom prst="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9588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AutoShape 4">
            <a:extLst>
              <a:ext uri="{FF2B5EF4-FFF2-40B4-BE49-F238E27FC236}">
                <a16:creationId xmlns:a16="http://schemas.microsoft.com/office/drawing/2014/main" id="{33279E8B-54ED-404C-B343-F2C162B1BCB1}"/>
              </a:ext>
            </a:extLst>
          </p:cNvPr>
          <p:cNvSpPr>
            <a:spLocks/>
          </p:cNvSpPr>
          <p:nvPr/>
        </p:nvSpPr>
        <p:spPr bwMode="auto">
          <a:xfrm>
            <a:off x="614010" y="356255"/>
            <a:ext cx="6237288" cy="419100"/>
          </a:xfrm>
          <a:custGeom>
            <a:avLst/>
            <a:gdLst>
              <a:gd name="T0" fmla="*/ 6237287 w 21600"/>
              <a:gd name="T1" fmla="*/ 419100 h 21600"/>
              <a:gd name="T2" fmla="*/ 6237287 w 21600"/>
              <a:gd name="T3" fmla="*/ 419100 h 21600"/>
              <a:gd name="T4" fmla="*/ 6237287 w 21600"/>
              <a:gd name="T5" fmla="*/ 419100 h 21600"/>
              <a:gd name="T6" fmla="*/ 6237287 w 21600"/>
              <a:gd name="T7" fmla="*/ 4191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SPECK32/64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的神经区分器</a:t>
            </a:r>
          </a:p>
        </p:txBody>
      </p:sp>
      <p:sp>
        <p:nvSpPr>
          <p:cNvPr id="85" name="AutoShape 6">
            <a:extLst>
              <a:ext uri="{FF2B5EF4-FFF2-40B4-BE49-F238E27FC236}">
                <a16:creationId xmlns:a16="http://schemas.microsoft.com/office/drawing/2014/main" id="{E3AD959C-342C-4522-82F0-5FB0B85362F3}"/>
              </a:ext>
            </a:extLst>
          </p:cNvPr>
          <p:cNvSpPr>
            <a:spLocks/>
          </p:cNvSpPr>
          <p:nvPr/>
        </p:nvSpPr>
        <p:spPr bwMode="auto">
          <a:xfrm>
            <a:off x="630678" y="765972"/>
            <a:ext cx="3890169" cy="139700"/>
          </a:xfrm>
          <a:custGeom>
            <a:avLst/>
            <a:gdLst>
              <a:gd name="T0" fmla="*/ 3890169 w 21600"/>
              <a:gd name="T1" fmla="*/ 139700 h 21600"/>
              <a:gd name="T2" fmla="*/ 3890169 w 21600"/>
              <a:gd name="T3" fmla="*/ 139700 h 21600"/>
              <a:gd name="T4" fmla="*/ 3890169 w 21600"/>
              <a:gd name="T5" fmla="*/ 139700 h 21600"/>
              <a:gd name="T6" fmla="*/ 3890169 w 21600"/>
              <a:gd name="T7" fmla="*/ 1397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1pPr>
            <a:lvl2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2pPr>
            <a:lvl3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3pPr>
            <a:lvl4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4pPr>
            <a:lvl5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5pPr>
            <a:lvl6pPr marL="18288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6pPr>
            <a:lvl7pPr marL="22860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7pPr>
            <a:lvl8pPr marL="27432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8pPr>
            <a:lvl9pPr marL="32004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9pPr>
          </a:lstStyle>
          <a:p>
            <a:pPr algn="l"/>
            <a:r>
              <a:rPr lang="en-US" altLang="zh-CN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Neural Distinguishers for Reduced Speck32/64</a:t>
            </a:r>
            <a:endParaRPr lang="zh-CN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AutoShape 7">
            <a:extLst>
              <a:ext uri="{FF2B5EF4-FFF2-40B4-BE49-F238E27FC236}">
                <a16:creationId xmlns:a16="http://schemas.microsoft.com/office/drawing/2014/main" id="{9F9784D1-BF0D-4AC6-BD01-F6BE86787E5A}"/>
              </a:ext>
            </a:extLst>
          </p:cNvPr>
          <p:cNvSpPr>
            <a:spLocks/>
          </p:cNvSpPr>
          <p:nvPr/>
        </p:nvSpPr>
        <p:spPr bwMode="auto">
          <a:xfrm>
            <a:off x="475103" y="299898"/>
            <a:ext cx="78582" cy="642144"/>
          </a:xfrm>
          <a:custGeom>
            <a:avLst/>
            <a:gdLst>
              <a:gd name="T0" fmla="*/ 78582 w 21600"/>
              <a:gd name="T1" fmla="*/ 642144 h 21600"/>
              <a:gd name="T2" fmla="*/ 78582 w 21600"/>
              <a:gd name="T3" fmla="*/ 642144 h 21600"/>
              <a:gd name="T4" fmla="*/ 78582 w 21600"/>
              <a:gd name="T5" fmla="*/ 642144 h 21600"/>
              <a:gd name="T6" fmla="*/ 78582 w 21600"/>
              <a:gd name="T7" fmla="*/ 6421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029ECF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algn="ctr" eaLnBrk="1">
              <a:defRPr/>
            </a:pPr>
            <a:endParaRPr lang="zh-CN" altLang="en-US" sz="900"/>
          </a:p>
        </p:txBody>
      </p:sp>
      <p:sp>
        <p:nvSpPr>
          <p:cNvPr id="91" name="Line 5">
            <a:extLst>
              <a:ext uri="{FF2B5EF4-FFF2-40B4-BE49-F238E27FC236}">
                <a16:creationId xmlns:a16="http://schemas.microsoft.com/office/drawing/2014/main" id="{04BF939E-22C3-413A-A9E4-AAD3B6637A79}"/>
              </a:ext>
            </a:extLst>
          </p:cNvPr>
          <p:cNvSpPr>
            <a:spLocks noChangeShapeType="1"/>
          </p:cNvSpPr>
          <p:nvPr/>
        </p:nvSpPr>
        <p:spPr bwMode="auto">
          <a:xfrm>
            <a:off x="500503" y="1040467"/>
            <a:ext cx="11160000" cy="0"/>
          </a:xfrm>
          <a:prstGeom prst="line">
            <a:avLst/>
          </a:prstGeom>
          <a:noFill/>
          <a:ln w="25400" cap="flat" cmpd="sng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1">
              <a:defRPr/>
            </a:pPr>
            <a:endParaRPr lang="es-ES" sz="2800">
              <a:effectLst>
                <a:outerShdw blurRad="38100" dist="38100" dir="2700000" algn="tl">
                  <a:srgbClr val="DDDDDD"/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39DEC681-6C29-43C5-9F2E-3D4B43F3FBE8}"/>
              </a:ext>
            </a:extLst>
          </p:cNvPr>
          <p:cNvGrpSpPr/>
          <p:nvPr/>
        </p:nvGrpSpPr>
        <p:grpSpPr>
          <a:xfrm>
            <a:off x="475103" y="1207137"/>
            <a:ext cx="6642371" cy="430887"/>
            <a:chOff x="553685" y="1285193"/>
            <a:chExt cx="6642371" cy="430887"/>
          </a:xfrm>
        </p:grpSpPr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1AA31608-6B3F-463E-8E26-0558A84D1F5A}"/>
                </a:ext>
              </a:extLst>
            </p:cNvPr>
            <p:cNvSpPr txBox="1"/>
            <p:nvPr/>
          </p:nvSpPr>
          <p:spPr>
            <a:xfrm>
              <a:off x="805685" y="1285193"/>
              <a:ext cx="639037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卷积神经网络</a:t>
              </a:r>
              <a:r>
                <a:rPr lang="en-US" altLang="zh-CN" sz="22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(Convolutional Neural Network, CNN)</a:t>
              </a:r>
            </a:p>
          </p:txBody>
        </p:sp>
        <p:sp>
          <p:nvSpPr>
            <p:cNvPr id="98" name="菱形 97">
              <a:extLst>
                <a:ext uri="{FF2B5EF4-FFF2-40B4-BE49-F238E27FC236}">
                  <a16:creationId xmlns:a16="http://schemas.microsoft.com/office/drawing/2014/main" id="{FDB9CA93-8D8F-461E-87D4-26F627D28053}"/>
                </a:ext>
              </a:extLst>
            </p:cNvPr>
            <p:cNvSpPr/>
            <p:nvPr/>
          </p:nvSpPr>
          <p:spPr>
            <a:xfrm>
              <a:off x="553685" y="1375251"/>
              <a:ext cx="252000" cy="252000"/>
            </a:xfrm>
            <a:prstGeom prst="diamond">
              <a:avLst/>
            </a:prstGeom>
            <a:solidFill>
              <a:srgbClr val="029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sp>
        <p:nvSpPr>
          <p:cNvPr id="179" name="文本框 178">
            <a:extLst>
              <a:ext uri="{FF2B5EF4-FFF2-40B4-BE49-F238E27FC236}">
                <a16:creationId xmlns:a16="http://schemas.microsoft.com/office/drawing/2014/main" id="{AFA4BFFC-298F-416D-A8ED-AC22B883AA2C}"/>
              </a:ext>
            </a:extLst>
          </p:cNvPr>
          <p:cNvSpPr txBox="1"/>
          <p:nvPr/>
        </p:nvSpPr>
        <p:spPr>
          <a:xfrm>
            <a:off x="475102" y="1700223"/>
            <a:ext cx="16889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局部感知</a:t>
            </a:r>
            <a:endParaRPr lang="en-US" altLang="zh-CN" sz="2200" dirty="0">
              <a:solidFill>
                <a:prstClr val="blac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82" name="图片 181">
            <a:extLst>
              <a:ext uri="{FF2B5EF4-FFF2-40B4-BE49-F238E27FC236}">
                <a16:creationId xmlns:a16="http://schemas.microsoft.com/office/drawing/2014/main" id="{6EAF4259-DDB0-424D-9EBE-C0A4E53489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" r="335" b="1"/>
          <a:stretch/>
        </p:blipFill>
        <p:spPr>
          <a:xfrm>
            <a:off x="475102" y="2152650"/>
            <a:ext cx="11160000" cy="4481614"/>
          </a:xfrm>
          <a:prstGeom prst="rect">
            <a:avLst/>
          </a:prstGeom>
        </p:spPr>
      </p:pic>
      <p:sp>
        <p:nvSpPr>
          <p:cNvPr id="184" name="文本框 183">
            <a:extLst>
              <a:ext uri="{FF2B5EF4-FFF2-40B4-BE49-F238E27FC236}">
                <a16:creationId xmlns:a16="http://schemas.microsoft.com/office/drawing/2014/main" id="{3DEE71CA-4E96-42C5-98E3-F8042FADC6A0}"/>
              </a:ext>
            </a:extLst>
          </p:cNvPr>
          <p:cNvSpPr txBox="1"/>
          <p:nvPr/>
        </p:nvSpPr>
        <p:spPr>
          <a:xfrm>
            <a:off x="10194588" y="2839601"/>
            <a:ext cx="13282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zh-CN" altLang="en-US" sz="2200" dirty="0">
                <a:solidFill>
                  <a:srgbClr val="029E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滤波器</a:t>
            </a:r>
            <a:endParaRPr lang="en-US" altLang="zh-CN" sz="2200" dirty="0">
              <a:solidFill>
                <a:srgbClr val="029E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5" name="文本框 184">
            <a:extLst>
              <a:ext uri="{FF2B5EF4-FFF2-40B4-BE49-F238E27FC236}">
                <a16:creationId xmlns:a16="http://schemas.microsoft.com/office/drawing/2014/main" id="{D803E408-1801-4277-9E54-360D56B452AA}"/>
              </a:ext>
            </a:extLst>
          </p:cNvPr>
          <p:cNvSpPr txBox="1"/>
          <p:nvPr/>
        </p:nvSpPr>
        <p:spPr>
          <a:xfrm>
            <a:off x="10194589" y="3270488"/>
            <a:ext cx="13282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zh-CN" altLang="en-US" sz="2200" dirty="0">
                <a:solidFill>
                  <a:srgbClr val="029E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卷积核</a:t>
            </a:r>
            <a:endParaRPr lang="en-US" altLang="zh-CN" sz="2200" dirty="0">
              <a:solidFill>
                <a:srgbClr val="029E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6" name="矩形 185">
            <a:extLst>
              <a:ext uri="{FF2B5EF4-FFF2-40B4-BE49-F238E27FC236}">
                <a16:creationId xmlns:a16="http://schemas.microsoft.com/office/drawing/2014/main" id="{9D49FFFA-7B36-4F70-A1F9-E6A33E329FB0}"/>
              </a:ext>
            </a:extLst>
          </p:cNvPr>
          <p:cNvSpPr/>
          <p:nvPr/>
        </p:nvSpPr>
        <p:spPr>
          <a:xfrm>
            <a:off x="6196519" y="2131110"/>
            <a:ext cx="5520379" cy="4503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2311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  <p:bldP spid="184" grpId="0"/>
      <p:bldP spid="185" grpId="0"/>
      <p:bldP spid="18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AutoShape 4">
            <a:extLst>
              <a:ext uri="{FF2B5EF4-FFF2-40B4-BE49-F238E27FC236}">
                <a16:creationId xmlns:a16="http://schemas.microsoft.com/office/drawing/2014/main" id="{33279E8B-54ED-404C-B343-F2C162B1BCB1}"/>
              </a:ext>
            </a:extLst>
          </p:cNvPr>
          <p:cNvSpPr>
            <a:spLocks/>
          </p:cNvSpPr>
          <p:nvPr/>
        </p:nvSpPr>
        <p:spPr bwMode="auto">
          <a:xfrm>
            <a:off x="614010" y="356255"/>
            <a:ext cx="6237288" cy="419100"/>
          </a:xfrm>
          <a:custGeom>
            <a:avLst/>
            <a:gdLst>
              <a:gd name="T0" fmla="*/ 6237287 w 21600"/>
              <a:gd name="T1" fmla="*/ 419100 h 21600"/>
              <a:gd name="T2" fmla="*/ 6237287 w 21600"/>
              <a:gd name="T3" fmla="*/ 419100 h 21600"/>
              <a:gd name="T4" fmla="*/ 6237287 w 21600"/>
              <a:gd name="T5" fmla="*/ 419100 h 21600"/>
              <a:gd name="T6" fmla="*/ 6237287 w 21600"/>
              <a:gd name="T7" fmla="*/ 4191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SPECK32/64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的神经区分器</a:t>
            </a:r>
          </a:p>
        </p:txBody>
      </p:sp>
      <p:sp>
        <p:nvSpPr>
          <p:cNvPr id="85" name="AutoShape 6">
            <a:extLst>
              <a:ext uri="{FF2B5EF4-FFF2-40B4-BE49-F238E27FC236}">
                <a16:creationId xmlns:a16="http://schemas.microsoft.com/office/drawing/2014/main" id="{E3AD959C-342C-4522-82F0-5FB0B85362F3}"/>
              </a:ext>
            </a:extLst>
          </p:cNvPr>
          <p:cNvSpPr>
            <a:spLocks/>
          </p:cNvSpPr>
          <p:nvPr/>
        </p:nvSpPr>
        <p:spPr bwMode="auto">
          <a:xfrm>
            <a:off x="630678" y="765972"/>
            <a:ext cx="3890169" cy="139700"/>
          </a:xfrm>
          <a:custGeom>
            <a:avLst/>
            <a:gdLst>
              <a:gd name="T0" fmla="*/ 3890169 w 21600"/>
              <a:gd name="T1" fmla="*/ 139700 h 21600"/>
              <a:gd name="T2" fmla="*/ 3890169 w 21600"/>
              <a:gd name="T3" fmla="*/ 139700 h 21600"/>
              <a:gd name="T4" fmla="*/ 3890169 w 21600"/>
              <a:gd name="T5" fmla="*/ 139700 h 21600"/>
              <a:gd name="T6" fmla="*/ 3890169 w 21600"/>
              <a:gd name="T7" fmla="*/ 1397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1pPr>
            <a:lvl2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2pPr>
            <a:lvl3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3pPr>
            <a:lvl4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4pPr>
            <a:lvl5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5pPr>
            <a:lvl6pPr marL="18288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6pPr>
            <a:lvl7pPr marL="22860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7pPr>
            <a:lvl8pPr marL="27432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8pPr>
            <a:lvl9pPr marL="32004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9pPr>
          </a:lstStyle>
          <a:p>
            <a:pPr algn="l"/>
            <a:r>
              <a:rPr lang="en-US" altLang="zh-CN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Neural Distinguishers for Reduced Speck32/64</a:t>
            </a:r>
            <a:endParaRPr lang="zh-CN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AutoShape 7">
            <a:extLst>
              <a:ext uri="{FF2B5EF4-FFF2-40B4-BE49-F238E27FC236}">
                <a16:creationId xmlns:a16="http://schemas.microsoft.com/office/drawing/2014/main" id="{9F9784D1-BF0D-4AC6-BD01-F6BE86787E5A}"/>
              </a:ext>
            </a:extLst>
          </p:cNvPr>
          <p:cNvSpPr>
            <a:spLocks/>
          </p:cNvSpPr>
          <p:nvPr/>
        </p:nvSpPr>
        <p:spPr bwMode="auto">
          <a:xfrm>
            <a:off x="475103" y="299898"/>
            <a:ext cx="78582" cy="642144"/>
          </a:xfrm>
          <a:custGeom>
            <a:avLst/>
            <a:gdLst>
              <a:gd name="T0" fmla="*/ 78582 w 21600"/>
              <a:gd name="T1" fmla="*/ 642144 h 21600"/>
              <a:gd name="T2" fmla="*/ 78582 w 21600"/>
              <a:gd name="T3" fmla="*/ 642144 h 21600"/>
              <a:gd name="T4" fmla="*/ 78582 w 21600"/>
              <a:gd name="T5" fmla="*/ 642144 h 21600"/>
              <a:gd name="T6" fmla="*/ 78582 w 21600"/>
              <a:gd name="T7" fmla="*/ 6421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029ECF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algn="ctr" eaLnBrk="1">
              <a:defRPr/>
            </a:pPr>
            <a:endParaRPr lang="zh-CN" altLang="en-US" sz="900"/>
          </a:p>
        </p:txBody>
      </p:sp>
      <p:sp>
        <p:nvSpPr>
          <p:cNvPr id="91" name="Line 5">
            <a:extLst>
              <a:ext uri="{FF2B5EF4-FFF2-40B4-BE49-F238E27FC236}">
                <a16:creationId xmlns:a16="http://schemas.microsoft.com/office/drawing/2014/main" id="{04BF939E-22C3-413A-A9E4-AAD3B6637A79}"/>
              </a:ext>
            </a:extLst>
          </p:cNvPr>
          <p:cNvSpPr>
            <a:spLocks noChangeShapeType="1"/>
          </p:cNvSpPr>
          <p:nvPr/>
        </p:nvSpPr>
        <p:spPr bwMode="auto">
          <a:xfrm>
            <a:off x="500503" y="1040467"/>
            <a:ext cx="11160000" cy="0"/>
          </a:xfrm>
          <a:prstGeom prst="line">
            <a:avLst/>
          </a:prstGeom>
          <a:noFill/>
          <a:ln w="25400" cap="flat" cmpd="sng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1">
              <a:defRPr/>
            </a:pPr>
            <a:endParaRPr lang="es-ES" sz="2800">
              <a:effectLst>
                <a:outerShdw blurRad="38100" dist="38100" dir="2700000" algn="tl">
                  <a:srgbClr val="DDDDDD"/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39DEC681-6C29-43C5-9F2E-3D4B43F3FBE8}"/>
              </a:ext>
            </a:extLst>
          </p:cNvPr>
          <p:cNvGrpSpPr/>
          <p:nvPr/>
        </p:nvGrpSpPr>
        <p:grpSpPr>
          <a:xfrm>
            <a:off x="475103" y="1207137"/>
            <a:ext cx="6642371" cy="430887"/>
            <a:chOff x="553685" y="1285193"/>
            <a:chExt cx="6642371" cy="430887"/>
          </a:xfrm>
        </p:grpSpPr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1AA31608-6B3F-463E-8E26-0558A84D1F5A}"/>
                </a:ext>
              </a:extLst>
            </p:cNvPr>
            <p:cNvSpPr txBox="1"/>
            <p:nvPr/>
          </p:nvSpPr>
          <p:spPr>
            <a:xfrm>
              <a:off x="805685" y="1285193"/>
              <a:ext cx="639037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卷积神经网络</a:t>
              </a:r>
              <a:r>
                <a:rPr lang="en-US" altLang="zh-CN" sz="22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(Convolutional Neural Network, CNN)</a:t>
              </a:r>
            </a:p>
          </p:txBody>
        </p:sp>
        <p:sp>
          <p:nvSpPr>
            <p:cNvPr id="98" name="菱形 97">
              <a:extLst>
                <a:ext uri="{FF2B5EF4-FFF2-40B4-BE49-F238E27FC236}">
                  <a16:creationId xmlns:a16="http://schemas.microsoft.com/office/drawing/2014/main" id="{FDB9CA93-8D8F-461E-87D4-26F627D28053}"/>
                </a:ext>
              </a:extLst>
            </p:cNvPr>
            <p:cNvSpPr/>
            <p:nvPr/>
          </p:nvSpPr>
          <p:spPr>
            <a:xfrm>
              <a:off x="553685" y="1375251"/>
              <a:ext cx="252000" cy="252000"/>
            </a:xfrm>
            <a:prstGeom prst="diamond">
              <a:avLst/>
            </a:prstGeom>
            <a:solidFill>
              <a:srgbClr val="029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9B72D005-224A-485E-97E9-02029C9F77E3}"/>
              </a:ext>
            </a:extLst>
          </p:cNvPr>
          <p:cNvSpPr txBox="1"/>
          <p:nvPr/>
        </p:nvSpPr>
        <p:spPr>
          <a:xfrm>
            <a:off x="475102" y="1700223"/>
            <a:ext cx="16889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权值共享</a:t>
            </a:r>
            <a:endParaRPr lang="en-US" altLang="zh-CN" sz="2200" dirty="0">
              <a:solidFill>
                <a:prstClr val="blac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6186B0C-20D3-4475-A8A4-363B42117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35" y="2509323"/>
            <a:ext cx="2502490" cy="16613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E5599E6-6BCF-4AE6-84C8-99FE5D806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606" y="4440380"/>
            <a:ext cx="2504719" cy="179504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D02BF1C-EB78-400A-A1A4-55AA2E5BAC67}"/>
              </a:ext>
            </a:extLst>
          </p:cNvPr>
          <p:cNvSpPr/>
          <p:nvPr/>
        </p:nvSpPr>
        <p:spPr>
          <a:xfrm>
            <a:off x="1342417" y="2635635"/>
            <a:ext cx="233464" cy="2318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69371FF-5D68-4D20-9B25-F4F721F8E5A7}"/>
              </a:ext>
            </a:extLst>
          </p:cNvPr>
          <p:cNvSpPr/>
          <p:nvPr/>
        </p:nvSpPr>
        <p:spPr>
          <a:xfrm>
            <a:off x="1835285" y="4986487"/>
            <a:ext cx="233464" cy="2318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76C2A21-8648-4F8F-AF8F-7190F58E3F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01" y="2152650"/>
            <a:ext cx="11159999" cy="448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8914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表格 4">
            <a:extLst>
              <a:ext uri="{FF2B5EF4-FFF2-40B4-BE49-F238E27FC236}">
                <a16:creationId xmlns:a16="http://schemas.microsoft.com/office/drawing/2014/main" id="{76B706C8-DC78-439D-9508-9FD89198B0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837614"/>
              </p:ext>
            </p:extLst>
          </p:nvPr>
        </p:nvGraphicFramePr>
        <p:xfrm>
          <a:off x="823793" y="2336201"/>
          <a:ext cx="2808000" cy="280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2377199739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495401165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0369700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99494490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962209479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913627909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52315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6772215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283197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28975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7882533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2040212"/>
                  </a:ext>
                </a:extLst>
              </a:tr>
            </a:tbl>
          </a:graphicData>
        </a:graphic>
      </p:graphicFrame>
      <p:sp>
        <p:nvSpPr>
          <p:cNvPr id="82" name="AutoShape 4">
            <a:extLst>
              <a:ext uri="{FF2B5EF4-FFF2-40B4-BE49-F238E27FC236}">
                <a16:creationId xmlns:a16="http://schemas.microsoft.com/office/drawing/2014/main" id="{33279E8B-54ED-404C-B343-F2C162B1BCB1}"/>
              </a:ext>
            </a:extLst>
          </p:cNvPr>
          <p:cNvSpPr>
            <a:spLocks/>
          </p:cNvSpPr>
          <p:nvPr/>
        </p:nvSpPr>
        <p:spPr bwMode="auto">
          <a:xfrm>
            <a:off x="614010" y="356255"/>
            <a:ext cx="6237288" cy="419100"/>
          </a:xfrm>
          <a:custGeom>
            <a:avLst/>
            <a:gdLst>
              <a:gd name="T0" fmla="*/ 6237287 w 21600"/>
              <a:gd name="T1" fmla="*/ 419100 h 21600"/>
              <a:gd name="T2" fmla="*/ 6237287 w 21600"/>
              <a:gd name="T3" fmla="*/ 419100 h 21600"/>
              <a:gd name="T4" fmla="*/ 6237287 w 21600"/>
              <a:gd name="T5" fmla="*/ 419100 h 21600"/>
              <a:gd name="T6" fmla="*/ 6237287 w 21600"/>
              <a:gd name="T7" fmla="*/ 4191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SPECK32/64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的神经区分器</a:t>
            </a:r>
          </a:p>
        </p:txBody>
      </p:sp>
      <p:sp>
        <p:nvSpPr>
          <p:cNvPr id="85" name="AutoShape 6">
            <a:extLst>
              <a:ext uri="{FF2B5EF4-FFF2-40B4-BE49-F238E27FC236}">
                <a16:creationId xmlns:a16="http://schemas.microsoft.com/office/drawing/2014/main" id="{E3AD959C-342C-4522-82F0-5FB0B85362F3}"/>
              </a:ext>
            </a:extLst>
          </p:cNvPr>
          <p:cNvSpPr>
            <a:spLocks/>
          </p:cNvSpPr>
          <p:nvPr/>
        </p:nvSpPr>
        <p:spPr bwMode="auto">
          <a:xfrm>
            <a:off x="630678" y="765972"/>
            <a:ext cx="3890169" cy="139700"/>
          </a:xfrm>
          <a:custGeom>
            <a:avLst/>
            <a:gdLst>
              <a:gd name="T0" fmla="*/ 3890169 w 21600"/>
              <a:gd name="T1" fmla="*/ 139700 h 21600"/>
              <a:gd name="T2" fmla="*/ 3890169 w 21600"/>
              <a:gd name="T3" fmla="*/ 139700 h 21600"/>
              <a:gd name="T4" fmla="*/ 3890169 w 21600"/>
              <a:gd name="T5" fmla="*/ 139700 h 21600"/>
              <a:gd name="T6" fmla="*/ 3890169 w 21600"/>
              <a:gd name="T7" fmla="*/ 1397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1pPr>
            <a:lvl2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2pPr>
            <a:lvl3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3pPr>
            <a:lvl4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4pPr>
            <a:lvl5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5pPr>
            <a:lvl6pPr marL="18288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6pPr>
            <a:lvl7pPr marL="22860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7pPr>
            <a:lvl8pPr marL="27432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8pPr>
            <a:lvl9pPr marL="32004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9pPr>
          </a:lstStyle>
          <a:p>
            <a:pPr algn="l"/>
            <a:r>
              <a:rPr lang="en-US" altLang="zh-CN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Neural Distinguishers for Reduced Speck32/64</a:t>
            </a:r>
            <a:endParaRPr lang="zh-CN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AutoShape 7">
            <a:extLst>
              <a:ext uri="{FF2B5EF4-FFF2-40B4-BE49-F238E27FC236}">
                <a16:creationId xmlns:a16="http://schemas.microsoft.com/office/drawing/2014/main" id="{9F9784D1-BF0D-4AC6-BD01-F6BE86787E5A}"/>
              </a:ext>
            </a:extLst>
          </p:cNvPr>
          <p:cNvSpPr>
            <a:spLocks/>
          </p:cNvSpPr>
          <p:nvPr/>
        </p:nvSpPr>
        <p:spPr bwMode="auto">
          <a:xfrm>
            <a:off x="475103" y="299898"/>
            <a:ext cx="78582" cy="642144"/>
          </a:xfrm>
          <a:custGeom>
            <a:avLst/>
            <a:gdLst>
              <a:gd name="T0" fmla="*/ 78582 w 21600"/>
              <a:gd name="T1" fmla="*/ 642144 h 21600"/>
              <a:gd name="T2" fmla="*/ 78582 w 21600"/>
              <a:gd name="T3" fmla="*/ 642144 h 21600"/>
              <a:gd name="T4" fmla="*/ 78582 w 21600"/>
              <a:gd name="T5" fmla="*/ 642144 h 21600"/>
              <a:gd name="T6" fmla="*/ 78582 w 21600"/>
              <a:gd name="T7" fmla="*/ 6421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029ECF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algn="ctr" eaLnBrk="1">
              <a:defRPr/>
            </a:pPr>
            <a:endParaRPr lang="zh-CN" altLang="en-US" sz="900"/>
          </a:p>
        </p:txBody>
      </p:sp>
      <p:sp>
        <p:nvSpPr>
          <p:cNvPr id="91" name="Line 5">
            <a:extLst>
              <a:ext uri="{FF2B5EF4-FFF2-40B4-BE49-F238E27FC236}">
                <a16:creationId xmlns:a16="http://schemas.microsoft.com/office/drawing/2014/main" id="{04BF939E-22C3-413A-A9E4-AAD3B6637A79}"/>
              </a:ext>
            </a:extLst>
          </p:cNvPr>
          <p:cNvSpPr>
            <a:spLocks noChangeShapeType="1"/>
          </p:cNvSpPr>
          <p:nvPr/>
        </p:nvSpPr>
        <p:spPr bwMode="auto">
          <a:xfrm>
            <a:off x="500503" y="1040467"/>
            <a:ext cx="11160000" cy="0"/>
          </a:xfrm>
          <a:prstGeom prst="line">
            <a:avLst/>
          </a:prstGeom>
          <a:noFill/>
          <a:ln w="25400" cap="flat" cmpd="sng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1">
              <a:defRPr/>
            </a:pPr>
            <a:endParaRPr lang="es-ES" sz="2800">
              <a:effectLst>
                <a:outerShdw blurRad="38100" dist="38100" dir="2700000" algn="tl">
                  <a:srgbClr val="DDDDDD"/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39DEC681-6C29-43C5-9F2E-3D4B43F3FBE8}"/>
              </a:ext>
            </a:extLst>
          </p:cNvPr>
          <p:cNvGrpSpPr/>
          <p:nvPr/>
        </p:nvGrpSpPr>
        <p:grpSpPr>
          <a:xfrm>
            <a:off x="475103" y="1207137"/>
            <a:ext cx="6642371" cy="430887"/>
            <a:chOff x="553685" y="1285193"/>
            <a:chExt cx="6642371" cy="430887"/>
          </a:xfrm>
        </p:grpSpPr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1AA31608-6B3F-463E-8E26-0558A84D1F5A}"/>
                </a:ext>
              </a:extLst>
            </p:cNvPr>
            <p:cNvSpPr txBox="1"/>
            <p:nvPr/>
          </p:nvSpPr>
          <p:spPr>
            <a:xfrm>
              <a:off x="805685" y="1285193"/>
              <a:ext cx="639037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卷积神经网络</a:t>
              </a:r>
              <a:r>
                <a:rPr lang="en-US" altLang="zh-CN" sz="22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(Convolutional Neural Network, CNN)</a:t>
              </a:r>
            </a:p>
          </p:txBody>
        </p:sp>
        <p:sp>
          <p:nvSpPr>
            <p:cNvPr id="98" name="菱形 97">
              <a:extLst>
                <a:ext uri="{FF2B5EF4-FFF2-40B4-BE49-F238E27FC236}">
                  <a16:creationId xmlns:a16="http://schemas.microsoft.com/office/drawing/2014/main" id="{FDB9CA93-8D8F-461E-87D4-26F627D28053}"/>
                </a:ext>
              </a:extLst>
            </p:cNvPr>
            <p:cNvSpPr/>
            <p:nvPr/>
          </p:nvSpPr>
          <p:spPr>
            <a:xfrm>
              <a:off x="553685" y="1375251"/>
              <a:ext cx="252000" cy="252000"/>
            </a:xfrm>
            <a:prstGeom prst="diamond">
              <a:avLst/>
            </a:prstGeom>
            <a:solidFill>
              <a:srgbClr val="029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B6D1A291-598A-4E06-8EBA-0F48DF9F4F6B}"/>
              </a:ext>
            </a:extLst>
          </p:cNvPr>
          <p:cNvSpPr txBox="1"/>
          <p:nvPr/>
        </p:nvSpPr>
        <p:spPr>
          <a:xfrm>
            <a:off x="1571203" y="5429595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6×6</a:t>
            </a:r>
            <a:r>
              <a:rPr lang="zh-CN" altLang="en-US" sz="2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图像</a:t>
            </a: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C57FA7DE-05E0-4C99-9D2E-036F0F35E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784996"/>
              </p:ext>
            </p:extLst>
          </p:nvPr>
        </p:nvGraphicFramePr>
        <p:xfrm>
          <a:off x="4646393" y="2049791"/>
          <a:ext cx="1404000" cy="14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156868218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741961956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715130062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7069236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2312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400249"/>
                  </a:ext>
                </a:extLst>
              </a:tr>
            </a:tbl>
          </a:graphicData>
        </a:graphic>
      </p:graphicFrame>
      <p:sp>
        <p:nvSpPr>
          <p:cNvPr id="22" name="文本框 21">
            <a:extLst>
              <a:ext uri="{FF2B5EF4-FFF2-40B4-BE49-F238E27FC236}">
                <a16:creationId xmlns:a16="http://schemas.microsoft.com/office/drawing/2014/main" id="{05A71E22-DFBD-42AC-856D-30A875843CA1}"/>
              </a:ext>
            </a:extLst>
          </p:cNvPr>
          <p:cNvSpPr txBox="1"/>
          <p:nvPr/>
        </p:nvSpPr>
        <p:spPr>
          <a:xfrm>
            <a:off x="6197144" y="2533860"/>
            <a:ext cx="1172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滤波器</a:t>
            </a:r>
            <a:r>
              <a:rPr lang="en-US" altLang="zh-CN" sz="2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endParaRPr lang="zh-CN" altLang="en-US" sz="2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AA1CBB1-2506-449C-B8CA-28811CAD9F92}"/>
              </a:ext>
            </a:extLst>
          </p:cNvPr>
          <p:cNvSpPr/>
          <p:nvPr/>
        </p:nvSpPr>
        <p:spPr>
          <a:xfrm>
            <a:off x="823793" y="2336201"/>
            <a:ext cx="1405176" cy="1400957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8F1673D-D74B-481F-BE28-135EB37E3148}"/>
              </a:ext>
            </a:extLst>
          </p:cNvPr>
          <p:cNvSpPr txBox="1"/>
          <p:nvPr/>
        </p:nvSpPr>
        <p:spPr>
          <a:xfrm>
            <a:off x="8039408" y="1920423"/>
            <a:ext cx="18165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步长</a:t>
            </a:r>
            <a:r>
              <a:rPr lang="en-US" altLang="zh-CN" sz="2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stride</a:t>
            </a:r>
            <a:r>
              <a:rPr lang="zh-CN" altLang="en-US" sz="2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 1</a:t>
            </a:r>
            <a:endParaRPr lang="zh-CN" altLang="en-US" sz="2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B54B0368-723D-444C-940D-F1D6977BFA88}"/>
              </a:ext>
            </a:extLst>
          </p:cNvPr>
          <p:cNvSpPr/>
          <p:nvPr/>
        </p:nvSpPr>
        <p:spPr>
          <a:xfrm>
            <a:off x="8037016" y="2714886"/>
            <a:ext cx="616881" cy="616881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6000">
                <a:srgbClr val="C6F1FE"/>
              </a:gs>
              <a:gs pos="75000">
                <a:srgbClr val="5ED8FE"/>
              </a:gs>
              <a:gs pos="100000">
                <a:srgbClr val="029ECF"/>
              </a:gs>
            </a:gsLst>
            <a:lin ang="2700000" scaled="1"/>
            <a:tileRect/>
          </a:gradFill>
          <a:ln>
            <a:solidFill>
              <a:srgbClr val="029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71D36D33-1DCA-4486-B19E-A1A033F95DBB}"/>
              </a:ext>
            </a:extLst>
          </p:cNvPr>
          <p:cNvSpPr/>
          <p:nvPr/>
        </p:nvSpPr>
        <p:spPr>
          <a:xfrm>
            <a:off x="8736229" y="2714886"/>
            <a:ext cx="616881" cy="616881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6000">
                <a:srgbClr val="C6F1FE"/>
              </a:gs>
              <a:gs pos="75000">
                <a:srgbClr val="5ED8FE"/>
              </a:gs>
              <a:gs pos="100000">
                <a:srgbClr val="029ECF"/>
              </a:gs>
            </a:gsLst>
            <a:lin ang="2700000" scaled="1"/>
            <a:tileRect/>
          </a:gradFill>
          <a:ln>
            <a:solidFill>
              <a:srgbClr val="029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BCD96144-EB08-45C9-9EDB-C5842BE7202C}"/>
              </a:ext>
            </a:extLst>
          </p:cNvPr>
          <p:cNvSpPr/>
          <p:nvPr/>
        </p:nvSpPr>
        <p:spPr>
          <a:xfrm>
            <a:off x="9438684" y="2714886"/>
            <a:ext cx="616881" cy="616881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6000">
                <a:srgbClr val="C6F1FE"/>
              </a:gs>
              <a:gs pos="75000">
                <a:srgbClr val="5ED8FE"/>
              </a:gs>
              <a:gs pos="100000">
                <a:srgbClr val="029ECF"/>
              </a:gs>
            </a:gsLst>
            <a:lin ang="2700000" scaled="1"/>
            <a:tileRect/>
          </a:gradFill>
          <a:ln>
            <a:solidFill>
              <a:srgbClr val="029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4DC19DE-0442-4668-8834-23908DDE14CE}"/>
              </a:ext>
            </a:extLst>
          </p:cNvPr>
          <p:cNvGrpSpPr/>
          <p:nvPr/>
        </p:nvGrpSpPr>
        <p:grpSpPr>
          <a:xfrm>
            <a:off x="8037016" y="2714886"/>
            <a:ext cx="2719384" cy="2758375"/>
            <a:chOff x="8037016" y="2714886"/>
            <a:chExt cx="2719384" cy="2758375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106CEA20-314A-4F6C-A351-4FA1D83CB37E}"/>
                </a:ext>
              </a:extLst>
            </p:cNvPr>
            <p:cNvSpPr/>
            <p:nvPr/>
          </p:nvSpPr>
          <p:spPr>
            <a:xfrm>
              <a:off x="10139519" y="2714886"/>
              <a:ext cx="616881" cy="61688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36000">
                  <a:srgbClr val="C6F1FE"/>
                </a:gs>
                <a:gs pos="75000">
                  <a:srgbClr val="5ED8FE"/>
                </a:gs>
                <a:gs pos="100000">
                  <a:srgbClr val="029ECF"/>
                </a:gs>
              </a:gsLst>
              <a:lin ang="2700000" scaled="1"/>
              <a:tileRect/>
            </a:gradFill>
            <a:ln>
              <a:solidFill>
                <a:srgbClr val="029E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-1</a:t>
              </a:r>
              <a:endPara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145B6FE1-BACE-4C1F-94E8-A1A9FAC3F466}"/>
                </a:ext>
              </a:extLst>
            </p:cNvPr>
            <p:cNvSpPr/>
            <p:nvPr/>
          </p:nvSpPr>
          <p:spPr>
            <a:xfrm>
              <a:off x="8037016" y="3428718"/>
              <a:ext cx="616881" cy="61688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36000">
                  <a:srgbClr val="C6F1FE"/>
                </a:gs>
                <a:gs pos="75000">
                  <a:srgbClr val="5ED8FE"/>
                </a:gs>
                <a:gs pos="100000">
                  <a:srgbClr val="029ECF"/>
                </a:gs>
              </a:gsLst>
              <a:lin ang="2700000" scaled="1"/>
              <a:tileRect/>
            </a:gradFill>
            <a:ln>
              <a:solidFill>
                <a:srgbClr val="029E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-3</a:t>
              </a:r>
              <a:endPara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0494078C-4607-4E22-AC5F-5227ECBE053E}"/>
                </a:ext>
              </a:extLst>
            </p:cNvPr>
            <p:cNvSpPr/>
            <p:nvPr/>
          </p:nvSpPr>
          <p:spPr>
            <a:xfrm>
              <a:off x="8736229" y="3428717"/>
              <a:ext cx="616881" cy="61688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36000">
                  <a:srgbClr val="C6F1FE"/>
                </a:gs>
                <a:gs pos="75000">
                  <a:srgbClr val="5ED8FE"/>
                </a:gs>
                <a:gs pos="100000">
                  <a:srgbClr val="029ECF"/>
                </a:gs>
              </a:gsLst>
              <a:lin ang="2700000" scaled="1"/>
              <a:tileRect/>
            </a:gradFill>
            <a:ln>
              <a:solidFill>
                <a:srgbClr val="029E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8CDDF1D4-0D52-4D42-9350-2F7922624435}"/>
                </a:ext>
              </a:extLst>
            </p:cNvPr>
            <p:cNvSpPr/>
            <p:nvPr/>
          </p:nvSpPr>
          <p:spPr>
            <a:xfrm>
              <a:off x="9438684" y="3428717"/>
              <a:ext cx="616881" cy="61688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36000">
                  <a:srgbClr val="C6F1FE"/>
                </a:gs>
                <a:gs pos="75000">
                  <a:srgbClr val="5ED8FE"/>
                </a:gs>
                <a:gs pos="100000">
                  <a:srgbClr val="029ECF"/>
                </a:gs>
              </a:gsLst>
              <a:lin ang="2700000" scaled="1"/>
              <a:tileRect/>
            </a:gradFill>
            <a:ln>
              <a:solidFill>
                <a:srgbClr val="029E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CFD2DA7D-4F87-489D-8851-D70F4048DD7C}"/>
                </a:ext>
              </a:extLst>
            </p:cNvPr>
            <p:cNvSpPr/>
            <p:nvPr/>
          </p:nvSpPr>
          <p:spPr>
            <a:xfrm>
              <a:off x="10139519" y="3428716"/>
              <a:ext cx="616881" cy="61688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36000">
                  <a:srgbClr val="C6F1FE"/>
                </a:gs>
                <a:gs pos="75000">
                  <a:srgbClr val="5ED8FE"/>
                </a:gs>
                <a:gs pos="100000">
                  <a:srgbClr val="029ECF"/>
                </a:gs>
              </a:gsLst>
              <a:lin ang="2700000" scaled="1"/>
              <a:tileRect/>
            </a:gradFill>
            <a:ln>
              <a:solidFill>
                <a:srgbClr val="029E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-3</a:t>
              </a:r>
              <a:endPara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FB2B669F-5CF6-49D0-ABF5-B05AEB7DA953}"/>
                </a:ext>
              </a:extLst>
            </p:cNvPr>
            <p:cNvSpPr/>
            <p:nvPr/>
          </p:nvSpPr>
          <p:spPr>
            <a:xfrm>
              <a:off x="8037016" y="4142549"/>
              <a:ext cx="616881" cy="61688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36000">
                  <a:srgbClr val="C6F1FE"/>
                </a:gs>
                <a:gs pos="75000">
                  <a:srgbClr val="5ED8FE"/>
                </a:gs>
                <a:gs pos="100000">
                  <a:srgbClr val="029ECF"/>
                </a:gs>
              </a:gsLst>
              <a:lin ang="2700000" scaled="1"/>
              <a:tileRect/>
            </a:gradFill>
            <a:ln>
              <a:solidFill>
                <a:srgbClr val="029E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-3</a:t>
              </a:r>
              <a:endPara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FF00EE54-4DB6-48D5-B960-88BFDB3C6297}"/>
                </a:ext>
              </a:extLst>
            </p:cNvPr>
            <p:cNvSpPr/>
            <p:nvPr/>
          </p:nvSpPr>
          <p:spPr>
            <a:xfrm>
              <a:off x="8736229" y="4142548"/>
              <a:ext cx="616881" cy="61688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36000">
                  <a:srgbClr val="C6F1FE"/>
                </a:gs>
                <a:gs pos="75000">
                  <a:srgbClr val="5ED8FE"/>
                </a:gs>
                <a:gs pos="100000">
                  <a:srgbClr val="029ECF"/>
                </a:gs>
              </a:gsLst>
              <a:lin ang="2700000" scaled="1"/>
              <a:tileRect/>
            </a:gradFill>
            <a:ln>
              <a:solidFill>
                <a:srgbClr val="029E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-3</a:t>
              </a:r>
              <a:endPara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6F67E63B-7EA0-4F03-9868-2A58D48CEFDD}"/>
                </a:ext>
              </a:extLst>
            </p:cNvPr>
            <p:cNvSpPr/>
            <p:nvPr/>
          </p:nvSpPr>
          <p:spPr>
            <a:xfrm>
              <a:off x="9438684" y="4142549"/>
              <a:ext cx="616881" cy="61688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36000">
                  <a:srgbClr val="C6F1FE"/>
                </a:gs>
                <a:gs pos="75000">
                  <a:srgbClr val="5ED8FE"/>
                </a:gs>
                <a:gs pos="100000">
                  <a:srgbClr val="029ECF"/>
                </a:gs>
              </a:gsLst>
              <a:lin ang="2700000" scaled="1"/>
              <a:tileRect/>
            </a:gradFill>
            <a:ln>
              <a:solidFill>
                <a:srgbClr val="029E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4928BF8B-F377-4281-8E2B-ADDF8380BF90}"/>
                </a:ext>
              </a:extLst>
            </p:cNvPr>
            <p:cNvSpPr/>
            <p:nvPr/>
          </p:nvSpPr>
          <p:spPr>
            <a:xfrm>
              <a:off x="10139519" y="4142548"/>
              <a:ext cx="616881" cy="61688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36000">
                  <a:srgbClr val="C6F1FE"/>
                </a:gs>
                <a:gs pos="75000">
                  <a:srgbClr val="5ED8FE"/>
                </a:gs>
                <a:gs pos="100000">
                  <a:srgbClr val="029ECF"/>
                </a:gs>
              </a:gsLst>
              <a:lin ang="2700000" scaled="1"/>
              <a:tileRect/>
            </a:gradFill>
            <a:ln>
              <a:solidFill>
                <a:srgbClr val="029E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69042CA6-C682-4C5D-A935-D61B40616FD6}"/>
                </a:ext>
              </a:extLst>
            </p:cNvPr>
            <p:cNvSpPr/>
            <p:nvPr/>
          </p:nvSpPr>
          <p:spPr>
            <a:xfrm>
              <a:off x="8037016" y="4856380"/>
              <a:ext cx="616881" cy="61688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36000">
                  <a:srgbClr val="C6F1FE"/>
                </a:gs>
                <a:gs pos="75000">
                  <a:srgbClr val="5ED8FE"/>
                </a:gs>
                <a:gs pos="100000">
                  <a:srgbClr val="029ECF"/>
                </a:gs>
              </a:gsLst>
              <a:lin ang="2700000" scaled="1"/>
              <a:tileRect/>
            </a:gradFill>
            <a:ln>
              <a:solidFill>
                <a:srgbClr val="029E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396664D3-AE61-4EAD-B9D6-6FD0A0786850}"/>
                </a:ext>
              </a:extLst>
            </p:cNvPr>
            <p:cNvSpPr/>
            <p:nvPr/>
          </p:nvSpPr>
          <p:spPr>
            <a:xfrm>
              <a:off x="8736229" y="4856380"/>
              <a:ext cx="616881" cy="61688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36000">
                  <a:srgbClr val="C6F1FE"/>
                </a:gs>
                <a:gs pos="75000">
                  <a:srgbClr val="5ED8FE"/>
                </a:gs>
                <a:gs pos="100000">
                  <a:srgbClr val="029ECF"/>
                </a:gs>
              </a:gsLst>
              <a:lin ang="2700000" scaled="1"/>
              <a:tileRect/>
            </a:gradFill>
            <a:ln>
              <a:solidFill>
                <a:srgbClr val="029E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-2</a:t>
              </a:r>
              <a:endPara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CBB83FC0-A26B-4997-8FA5-84A8B74AE539}"/>
                </a:ext>
              </a:extLst>
            </p:cNvPr>
            <p:cNvSpPr/>
            <p:nvPr/>
          </p:nvSpPr>
          <p:spPr>
            <a:xfrm>
              <a:off x="9438684" y="4856380"/>
              <a:ext cx="616881" cy="61688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36000">
                  <a:srgbClr val="C6F1FE"/>
                </a:gs>
                <a:gs pos="75000">
                  <a:srgbClr val="5ED8FE"/>
                </a:gs>
                <a:gs pos="100000">
                  <a:srgbClr val="029ECF"/>
                </a:gs>
              </a:gsLst>
              <a:lin ang="2700000" scaled="1"/>
              <a:tileRect/>
            </a:gradFill>
            <a:ln>
              <a:solidFill>
                <a:srgbClr val="029E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-2</a:t>
              </a:r>
              <a:endPara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10117806-93EF-4D71-8E81-2A30A90E6250}"/>
                </a:ext>
              </a:extLst>
            </p:cNvPr>
            <p:cNvSpPr/>
            <p:nvPr/>
          </p:nvSpPr>
          <p:spPr>
            <a:xfrm>
              <a:off x="10139519" y="4856380"/>
              <a:ext cx="616881" cy="61688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36000">
                  <a:srgbClr val="C6F1FE"/>
                </a:gs>
                <a:gs pos="75000">
                  <a:srgbClr val="5ED8FE"/>
                </a:gs>
                <a:gs pos="100000">
                  <a:srgbClr val="029ECF"/>
                </a:gs>
              </a:gsLst>
              <a:lin ang="2700000" scaled="1"/>
              <a:tileRect/>
            </a:gradFill>
            <a:ln>
              <a:solidFill>
                <a:srgbClr val="029E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-1</a:t>
              </a:r>
              <a:endPara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44" name="表格 7">
            <a:extLst>
              <a:ext uri="{FF2B5EF4-FFF2-40B4-BE49-F238E27FC236}">
                <a16:creationId xmlns:a16="http://schemas.microsoft.com/office/drawing/2014/main" id="{9B8AFE37-0A89-40AB-87E5-F284BF641B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892715"/>
              </p:ext>
            </p:extLst>
          </p:nvPr>
        </p:nvGraphicFramePr>
        <p:xfrm>
          <a:off x="4643713" y="4124971"/>
          <a:ext cx="1404000" cy="14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156868218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741961956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715130062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7069236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2312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400249"/>
                  </a:ext>
                </a:extLst>
              </a:tr>
            </a:tbl>
          </a:graphicData>
        </a:graphic>
      </p:graphicFrame>
      <p:sp>
        <p:nvSpPr>
          <p:cNvPr id="45" name="文本框 44">
            <a:extLst>
              <a:ext uri="{FF2B5EF4-FFF2-40B4-BE49-F238E27FC236}">
                <a16:creationId xmlns:a16="http://schemas.microsoft.com/office/drawing/2014/main" id="{8198CFFE-0D40-44E9-91C8-9C2A69E307DE}"/>
              </a:ext>
            </a:extLst>
          </p:cNvPr>
          <p:cNvSpPr txBox="1"/>
          <p:nvPr/>
        </p:nvSpPr>
        <p:spPr>
          <a:xfrm>
            <a:off x="6194464" y="4609040"/>
            <a:ext cx="1172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滤波器</a:t>
            </a:r>
            <a:r>
              <a:rPr lang="en-US" altLang="zh-CN" sz="2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endParaRPr lang="zh-CN" altLang="en-US" sz="2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20C44198-92E4-4625-BC3D-569A716F6005}"/>
              </a:ext>
            </a:extLst>
          </p:cNvPr>
          <p:cNvSpPr/>
          <p:nvPr/>
        </p:nvSpPr>
        <p:spPr>
          <a:xfrm>
            <a:off x="8004324" y="2683388"/>
            <a:ext cx="672748" cy="670728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C3475EDE-6AE0-4452-8D3B-0395D19C3976}"/>
              </a:ext>
            </a:extLst>
          </p:cNvPr>
          <p:cNvSpPr/>
          <p:nvPr/>
        </p:nvSpPr>
        <p:spPr>
          <a:xfrm>
            <a:off x="8000354" y="4832236"/>
            <a:ext cx="672748" cy="670728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A7E6823-2E74-441D-8FF9-D2191498D0A6}"/>
              </a:ext>
            </a:extLst>
          </p:cNvPr>
          <p:cNvGrpSpPr/>
          <p:nvPr/>
        </p:nvGrpSpPr>
        <p:grpSpPr>
          <a:xfrm>
            <a:off x="8233724" y="2867287"/>
            <a:ext cx="2719384" cy="2758375"/>
            <a:chOff x="8233724" y="2867287"/>
            <a:chExt cx="2719384" cy="2758375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9FDC02E0-097B-4337-8D29-516E90EF82C1}"/>
                </a:ext>
              </a:extLst>
            </p:cNvPr>
            <p:cNvSpPr/>
            <p:nvPr/>
          </p:nvSpPr>
          <p:spPr>
            <a:xfrm>
              <a:off x="8233724" y="2867287"/>
              <a:ext cx="616881" cy="61688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36000">
                  <a:srgbClr val="FFE4C9"/>
                </a:gs>
                <a:gs pos="75000">
                  <a:srgbClr val="FFBC79"/>
                </a:gs>
                <a:gs pos="100000">
                  <a:srgbClr val="FF7F00"/>
                </a:gs>
              </a:gsLst>
              <a:lin ang="2700000" scaled="1"/>
              <a:tileRect/>
            </a:gradFill>
            <a:ln>
              <a:solidFill>
                <a:srgbClr val="FF7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-1</a:t>
              </a:r>
              <a:endPara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6965A433-440B-44DC-8E17-E65F1349F734}"/>
                </a:ext>
              </a:extLst>
            </p:cNvPr>
            <p:cNvSpPr/>
            <p:nvPr/>
          </p:nvSpPr>
          <p:spPr>
            <a:xfrm>
              <a:off x="8932937" y="2867287"/>
              <a:ext cx="616881" cy="61688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36000">
                  <a:srgbClr val="FFE4C9"/>
                </a:gs>
                <a:gs pos="75000">
                  <a:srgbClr val="FFBC79"/>
                </a:gs>
                <a:gs pos="100000">
                  <a:srgbClr val="FF7F00"/>
                </a:gs>
              </a:gsLst>
              <a:lin ang="2700000" scaled="1"/>
              <a:tileRect/>
            </a:gradFill>
            <a:ln>
              <a:solidFill>
                <a:srgbClr val="FF7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-1</a:t>
              </a:r>
              <a:endPara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6ADC52D3-945F-4FB7-B5C8-3F3C017F6B06}"/>
                </a:ext>
              </a:extLst>
            </p:cNvPr>
            <p:cNvSpPr/>
            <p:nvPr/>
          </p:nvSpPr>
          <p:spPr>
            <a:xfrm>
              <a:off x="9635392" y="2867287"/>
              <a:ext cx="616881" cy="61688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36000">
                  <a:srgbClr val="FFE4C9"/>
                </a:gs>
                <a:gs pos="75000">
                  <a:srgbClr val="FFBC79"/>
                </a:gs>
                <a:gs pos="100000">
                  <a:srgbClr val="FF7F00"/>
                </a:gs>
              </a:gsLst>
              <a:lin ang="2700000" scaled="1"/>
              <a:tileRect/>
            </a:gradFill>
            <a:ln>
              <a:solidFill>
                <a:srgbClr val="FF7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-1</a:t>
              </a:r>
              <a:endPara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4D513906-54BD-4A01-A4A9-B7473896FBA1}"/>
                </a:ext>
              </a:extLst>
            </p:cNvPr>
            <p:cNvSpPr/>
            <p:nvPr/>
          </p:nvSpPr>
          <p:spPr>
            <a:xfrm>
              <a:off x="10336227" y="2867287"/>
              <a:ext cx="616881" cy="61688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36000">
                  <a:srgbClr val="FFE4C9"/>
                </a:gs>
                <a:gs pos="75000">
                  <a:srgbClr val="FFBC79"/>
                </a:gs>
                <a:gs pos="100000">
                  <a:srgbClr val="FF7F00"/>
                </a:gs>
              </a:gsLst>
              <a:lin ang="2700000" scaled="1"/>
              <a:tileRect/>
            </a:gradFill>
            <a:ln>
              <a:solidFill>
                <a:srgbClr val="FF7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-1</a:t>
              </a:r>
              <a:endPara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F17609BC-60DE-4BE1-BCA2-9F74C591B185}"/>
                </a:ext>
              </a:extLst>
            </p:cNvPr>
            <p:cNvSpPr/>
            <p:nvPr/>
          </p:nvSpPr>
          <p:spPr>
            <a:xfrm>
              <a:off x="8233724" y="3581119"/>
              <a:ext cx="616881" cy="61688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36000">
                  <a:srgbClr val="FFE4C9"/>
                </a:gs>
                <a:gs pos="75000">
                  <a:srgbClr val="FFBC79"/>
                </a:gs>
                <a:gs pos="100000">
                  <a:srgbClr val="FF7F00"/>
                </a:gs>
              </a:gsLst>
              <a:lin ang="2700000" scaled="1"/>
              <a:tileRect/>
            </a:gradFill>
            <a:ln>
              <a:solidFill>
                <a:srgbClr val="FF7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-1</a:t>
              </a:r>
              <a:endPara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387ED989-FDA4-4E9B-AA4F-F81B982F5FB2}"/>
                </a:ext>
              </a:extLst>
            </p:cNvPr>
            <p:cNvSpPr/>
            <p:nvPr/>
          </p:nvSpPr>
          <p:spPr>
            <a:xfrm>
              <a:off x="8932937" y="3581118"/>
              <a:ext cx="616881" cy="61688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36000">
                  <a:srgbClr val="FFE4C9"/>
                </a:gs>
                <a:gs pos="75000">
                  <a:srgbClr val="FFBC79"/>
                </a:gs>
                <a:gs pos="100000">
                  <a:srgbClr val="FF7F00"/>
                </a:gs>
              </a:gsLst>
              <a:lin ang="2700000" scaled="1"/>
              <a:tileRect/>
            </a:gradFill>
            <a:ln>
              <a:solidFill>
                <a:srgbClr val="FF7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-1</a:t>
              </a:r>
              <a:endPara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CA6B0F7B-DB9F-4EE1-841C-F3A2FA7DD06B}"/>
                </a:ext>
              </a:extLst>
            </p:cNvPr>
            <p:cNvSpPr/>
            <p:nvPr/>
          </p:nvSpPr>
          <p:spPr>
            <a:xfrm>
              <a:off x="9635392" y="3581118"/>
              <a:ext cx="616881" cy="61688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36000">
                  <a:srgbClr val="FFE4C9"/>
                </a:gs>
                <a:gs pos="75000">
                  <a:srgbClr val="FFBC79"/>
                </a:gs>
                <a:gs pos="100000">
                  <a:srgbClr val="FF7F00"/>
                </a:gs>
              </a:gsLst>
              <a:lin ang="2700000" scaled="1"/>
              <a:tileRect/>
            </a:gradFill>
            <a:ln>
              <a:solidFill>
                <a:srgbClr val="FF7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-2</a:t>
              </a:r>
              <a:endPara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ED1A4BA3-E251-4C79-B880-6526F82E48C4}"/>
                </a:ext>
              </a:extLst>
            </p:cNvPr>
            <p:cNvSpPr/>
            <p:nvPr/>
          </p:nvSpPr>
          <p:spPr>
            <a:xfrm>
              <a:off x="10336227" y="3581117"/>
              <a:ext cx="616881" cy="61688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36000">
                  <a:srgbClr val="FFE4C9"/>
                </a:gs>
                <a:gs pos="75000">
                  <a:srgbClr val="FFBC79"/>
                </a:gs>
                <a:gs pos="100000">
                  <a:srgbClr val="FF7F00"/>
                </a:gs>
              </a:gsLst>
              <a:lin ang="2700000" scaled="1"/>
              <a:tileRect/>
            </a:gradFill>
            <a:ln>
              <a:solidFill>
                <a:srgbClr val="FF7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6C37EDDC-F357-4FF9-ACCB-CB0FDAEB57B5}"/>
                </a:ext>
              </a:extLst>
            </p:cNvPr>
            <p:cNvSpPr/>
            <p:nvPr/>
          </p:nvSpPr>
          <p:spPr>
            <a:xfrm>
              <a:off x="8233724" y="4294950"/>
              <a:ext cx="616881" cy="61688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36000">
                  <a:srgbClr val="FFE4C9"/>
                </a:gs>
                <a:gs pos="75000">
                  <a:srgbClr val="FFBC79"/>
                </a:gs>
                <a:gs pos="100000">
                  <a:srgbClr val="FF7F00"/>
                </a:gs>
              </a:gsLst>
              <a:lin ang="2700000" scaled="1"/>
              <a:tileRect/>
            </a:gradFill>
            <a:ln>
              <a:solidFill>
                <a:srgbClr val="FF7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-1</a:t>
              </a:r>
              <a:endPara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B9E79C32-6545-43C6-8309-87AEDBA8A675}"/>
                </a:ext>
              </a:extLst>
            </p:cNvPr>
            <p:cNvSpPr/>
            <p:nvPr/>
          </p:nvSpPr>
          <p:spPr>
            <a:xfrm>
              <a:off x="8932937" y="4294949"/>
              <a:ext cx="616881" cy="61688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36000">
                  <a:srgbClr val="FFE4C9"/>
                </a:gs>
                <a:gs pos="75000">
                  <a:srgbClr val="FFBC79"/>
                </a:gs>
                <a:gs pos="100000">
                  <a:srgbClr val="FF7F00"/>
                </a:gs>
              </a:gsLst>
              <a:lin ang="2700000" scaled="1"/>
              <a:tileRect/>
            </a:gradFill>
            <a:ln>
              <a:solidFill>
                <a:srgbClr val="FF7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-1</a:t>
              </a:r>
              <a:endPara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7B5C9442-AEDB-45FA-A44A-1F24466BDE12}"/>
                </a:ext>
              </a:extLst>
            </p:cNvPr>
            <p:cNvSpPr/>
            <p:nvPr/>
          </p:nvSpPr>
          <p:spPr>
            <a:xfrm>
              <a:off x="9635392" y="4294950"/>
              <a:ext cx="616881" cy="61688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36000">
                  <a:srgbClr val="FFE4C9"/>
                </a:gs>
                <a:gs pos="75000">
                  <a:srgbClr val="FFBC79"/>
                </a:gs>
                <a:gs pos="100000">
                  <a:srgbClr val="FF7F00"/>
                </a:gs>
              </a:gsLst>
              <a:lin ang="2700000" scaled="1"/>
              <a:tileRect/>
            </a:gradFill>
            <a:ln>
              <a:solidFill>
                <a:srgbClr val="FF7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-2</a:t>
              </a:r>
              <a:endPara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A8AB0CBC-A030-450A-B6B8-A6EE85B10BB4}"/>
                </a:ext>
              </a:extLst>
            </p:cNvPr>
            <p:cNvSpPr/>
            <p:nvPr/>
          </p:nvSpPr>
          <p:spPr>
            <a:xfrm>
              <a:off x="10336227" y="4294949"/>
              <a:ext cx="616881" cy="61688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36000">
                  <a:srgbClr val="FFE4C9"/>
                </a:gs>
                <a:gs pos="75000">
                  <a:srgbClr val="FFBC79"/>
                </a:gs>
                <a:gs pos="100000">
                  <a:srgbClr val="FF7F00"/>
                </a:gs>
              </a:gsLst>
              <a:lin ang="2700000" scaled="1"/>
              <a:tileRect/>
            </a:gradFill>
            <a:ln>
              <a:solidFill>
                <a:srgbClr val="FF7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F4B023D7-FB7F-480D-BA98-3EEB64FB6DD2}"/>
                </a:ext>
              </a:extLst>
            </p:cNvPr>
            <p:cNvSpPr/>
            <p:nvPr/>
          </p:nvSpPr>
          <p:spPr>
            <a:xfrm>
              <a:off x="8233724" y="5008781"/>
              <a:ext cx="616881" cy="61688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36000">
                  <a:srgbClr val="FFE4C9"/>
                </a:gs>
                <a:gs pos="75000">
                  <a:srgbClr val="FFBC79"/>
                </a:gs>
                <a:gs pos="100000">
                  <a:srgbClr val="FF7F00"/>
                </a:gs>
              </a:gsLst>
              <a:lin ang="2700000" scaled="1"/>
              <a:tileRect/>
            </a:gradFill>
            <a:ln>
              <a:solidFill>
                <a:srgbClr val="FF7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-1</a:t>
              </a:r>
              <a:endPara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8B7D4564-EB52-4582-A6CD-261758DC548E}"/>
                </a:ext>
              </a:extLst>
            </p:cNvPr>
            <p:cNvSpPr/>
            <p:nvPr/>
          </p:nvSpPr>
          <p:spPr>
            <a:xfrm>
              <a:off x="8932937" y="5008781"/>
              <a:ext cx="616881" cy="61688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36000">
                  <a:srgbClr val="FFE4C9"/>
                </a:gs>
                <a:gs pos="75000">
                  <a:srgbClr val="FFBC79"/>
                </a:gs>
                <a:gs pos="100000">
                  <a:srgbClr val="FF7F00"/>
                </a:gs>
              </a:gsLst>
              <a:lin ang="2700000" scaled="1"/>
              <a:tileRect/>
            </a:gradFill>
            <a:ln>
              <a:solidFill>
                <a:srgbClr val="FF7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8D22C168-A174-4F6B-A4D3-4E4ADC898DF2}"/>
                </a:ext>
              </a:extLst>
            </p:cNvPr>
            <p:cNvSpPr/>
            <p:nvPr/>
          </p:nvSpPr>
          <p:spPr>
            <a:xfrm>
              <a:off x="9635392" y="5008781"/>
              <a:ext cx="616881" cy="61688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36000">
                  <a:srgbClr val="FFE4C9"/>
                </a:gs>
                <a:gs pos="75000">
                  <a:srgbClr val="FFBC79"/>
                </a:gs>
                <a:gs pos="100000">
                  <a:srgbClr val="FF7F00"/>
                </a:gs>
              </a:gsLst>
              <a:lin ang="2700000" scaled="1"/>
              <a:tileRect/>
            </a:gradFill>
            <a:ln>
              <a:solidFill>
                <a:srgbClr val="FF7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-4</a:t>
              </a:r>
              <a:endPara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41A5DE61-A163-41DE-BF61-62C65FB283E8}"/>
                </a:ext>
              </a:extLst>
            </p:cNvPr>
            <p:cNvSpPr/>
            <p:nvPr/>
          </p:nvSpPr>
          <p:spPr>
            <a:xfrm>
              <a:off x="10336227" y="5008781"/>
              <a:ext cx="616881" cy="61688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36000">
                  <a:srgbClr val="FFE4C9"/>
                </a:gs>
                <a:gs pos="75000">
                  <a:srgbClr val="FFBC79"/>
                </a:gs>
                <a:gs pos="100000">
                  <a:srgbClr val="FF7F00"/>
                </a:gs>
              </a:gsLst>
              <a:lin ang="2700000" scaled="1"/>
              <a:tileRect/>
            </a:gradFill>
            <a:ln>
              <a:solidFill>
                <a:srgbClr val="FF7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3EAC8598-9CD6-43BB-B92E-9B15E09D4492}"/>
              </a:ext>
            </a:extLst>
          </p:cNvPr>
          <p:cNvSpPr txBox="1"/>
          <p:nvPr/>
        </p:nvSpPr>
        <p:spPr>
          <a:xfrm>
            <a:off x="9034292" y="5817533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特征图</a:t>
            </a:r>
          </a:p>
        </p:txBody>
      </p:sp>
    </p:spTree>
    <p:extLst>
      <p:ext uri="{BB962C8B-B14F-4D97-AF65-F5344CB8AC3E}">
        <p14:creationId xmlns:p14="http://schemas.microsoft.com/office/powerpoint/2010/main" val="29594562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07407E-6 L 0.03841 -4.07407E-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3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41 -4.07407E-6 L 0.07643 -4.07407E-6 " pathEditMode="relative" rAng="0" ptsTypes="AA">
                                      <p:cBhvr>
                                        <p:cTn id="3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9" grpId="0" animBg="1"/>
      <p:bldP spid="9" grpId="1" animBg="1"/>
      <p:bldP spid="9" grpId="2" animBg="1"/>
      <p:bldP spid="9" grpId="3" animBg="1"/>
      <p:bldP spid="24" grpId="0"/>
      <p:bldP spid="10" grpId="0" animBg="1"/>
      <p:bldP spid="27" grpId="0" animBg="1"/>
      <p:bldP spid="28" grpId="0" animBg="1"/>
      <p:bldP spid="45" grpId="0"/>
      <p:bldP spid="46" grpId="0" animBg="1"/>
      <p:bldP spid="46" grpId="1" animBg="1"/>
      <p:bldP spid="47" grpId="0" animBg="1"/>
      <p:bldP spid="47" grpId="1" animBg="1"/>
      <p:bldP spid="6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AutoShape 4">
            <a:extLst>
              <a:ext uri="{FF2B5EF4-FFF2-40B4-BE49-F238E27FC236}">
                <a16:creationId xmlns:a16="http://schemas.microsoft.com/office/drawing/2014/main" id="{33279E8B-54ED-404C-B343-F2C162B1BCB1}"/>
              </a:ext>
            </a:extLst>
          </p:cNvPr>
          <p:cNvSpPr>
            <a:spLocks/>
          </p:cNvSpPr>
          <p:nvPr/>
        </p:nvSpPr>
        <p:spPr bwMode="auto">
          <a:xfrm>
            <a:off x="614010" y="356255"/>
            <a:ext cx="6237288" cy="419100"/>
          </a:xfrm>
          <a:custGeom>
            <a:avLst/>
            <a:gdLst>
              <a:gd name="T0" fmla="*/ 6237287 w 21600"/>
              <a:gd name="T1" fmla="*/ 419100 h 21600"/>
              <a:gd name="T2" fmla="*/ 6237287 w 21600"/>
              <a:gd name="T3" fmla="*/ 419100 h 21600"/>
              <a:gd name="T4" fmla="*/ 6237287 w 21600"/>
              <a:gd name="T5" fmla="*/ 419100 h 21600"/>
              <a:gd name="T6" fmla="*/ 6237287 w 21600"/>
              <a:gd name="T7" fmla="*/ 4191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SPECK32/64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的神经区分器</a:t>
            </a:r>
          </a:p>
        </p:txBody>
      </p:sp>
      <p:sp>
        <p:nvSpPr>
          <p:cNvPr id="85" name="AutoShape 6">
            <a:extLst>
              <a:ext uri="{FF2B5EF4-FFF2-40B4-BE49-F238E27FC236}">
                <a16:creationId xmlns:a16="http://schemas.microsoft.com/office/drawing/2014/main" id="{E3AD959C-342C-4522-82F0-5FB0B85362F3}"/>
              </a:ext>
            </a:extLst>
          </p:cNvPr>
          <p:cNvSpPr>
            <a:spLocks/>
          </p:cNvSpPr>
          <p:nvPr/>
        </p:nvSpPr>
        <p:spPr bwMode="auto">
          <a:xfrm>
            <a:off x="630678" y="765972"/>
            <a:ext cx="3890169" cy="139700"/>
          </a:xfrm>
          <a:custGeom>
            <a:avLst/>
            <a:gdLst>
              <a:gd name="T0" fmla="*/ 3890169 w 21600"/>
              <a:gd name="T1" fmla="*/ 139700 h 21600"/>
              <a:gd name="T2" fmla="*/ 3890169 w 21600"/>
              <a:gd name="T3" fmla="*/ 139700 h 21600"/>
              <a:gd name="T4" fmla="*/ 3890169 w 21600"/>
              <a:gd name="T5" fmla="*/ 139700 h 21600"/>
              <a:gd name="T6" fmla="*/ 3890169 w 21600"/>
              <a:gd name="T7" fmla="*/ 1397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1pPr>
            <a:lvl2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2pPr>
            <a:lvl3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3pPr>
            <a:lvl4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4pPr>
            <a:lvl5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5pPr>
            <a:lvl6pPr marL="18288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6pPr>
            <a:lvl7pPr marL="22860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7pPr>
            <a:lvl8pPr marL="27432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8pPr>
            <a:lvl9pPr marL="32004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9pPr>
          </a:lstStyle>
          <a:p>
            <a:pPr algn="l"/>
            <a:r>
              <a:rPr lang="en-US" altLang="zh-CN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Neural Distinguishers for Reduced Speck32/64</a:t>
            </a:r>
            <a:endParaRPr lang="zh-CN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AutoShape 7">
            <a:extLst>
              <a:ext uri="{FF2B5EF4-FFF2-40B4-BE49-F238E27FC236}">
                <a16:creationId xmlns:a16="http://schemas.microsoft.com/office/drawing/2014/main" id="{9F9784D1-BF0D-4AC6-BD01-F6BE86787E5A}"/>
              </a:ext>
            </a:extLst>
          </p:cNvPr>
          <p:cNvSpPr>
            <a:spLocks/>
          </p:cNvSpPr>
          <p:nvPr/>
        </p:nvSpPr>
        <p:spPr bwMode="auto">
          <a:xfrm>
            <a:off x="475103" y="299898"/>
            <a:ext cx="78582" cy="642144"/>
          </a:xfrm>
          <a:custGeom>
            <a:avLst/>
            <a:gdLst>
              <a:gd name="T0" fmla="*/ 78582 w 21600"/>
              <a:gd name="T1" fmla="*/ 642144 h 21600"/>
              <a:gd name="T2" fmla="*/ 78582 w 21600"/>
              <a:gd name="T3" fmla="*/ 642144 h 21600"/>
              <a:gd name="T4" fmla="*/ 78582 w 21600"/>
              <a:gd name="T5" fmla="*/ 642144 h 21600"/>
              <a:gd name="T6" fmla="*/ 78582 w 21600"/>
              <a:gd name="T7" fmla="*/ 6421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029ECF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algn="ctr" eaLnBrk="1">
              <a:defRPr/>
            </a:pPr>
            <a:endParaRPr lang="zh-CN" altLang="en-US" sz="900"/>
          </a:p>
        </p:txBody>
      </p:sp>
      <p:sp>
        <p:nvSpPr>
          <p:cNvPr id="91" name="Line 5">
            <a:extLst>
              <a:ext uri="{FF2B5EF4-FFF2-40B4-BE49-F238E27FC236}">
                <a16:creationId xmlns:a16="http://schemas.microsoft.com/office/drawing/2014/main" id="{04BF939E-22C3-413A-A9E4-AAD3B6637A79}"/>
              </a:ext>
            </a:extLst>
          </p:cNvPr>
          <p:cNvSpPr>
            <a:spLocks noChangeShapeType="1"/>
          </p:cNvSpPr>
          <p:nvPr/>
        </p:nvSpPr>
        <p:spPr bwMode="auto">
          <a:xfrm>
            <a:off x="500503" y="1040467"/>
            <a:ext cx="11160000" cy="0"/>
          </a:xfrm>
          <a:prstGeom prst="line">
            <a:avLst/>
          </a:prstGeom>
          <a:noFill/>
          <a:ln w="25400" cap="flat" cmpd="sng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1">
              <a:defRPr/>
            </a:pPr>
            <a:endParaRPr lang="es-ES" sz="2800">
              <a:effectLst>
                <a:outerShdw blurRad="38100" dist="38100" dir="2700000" algn="tl">
                  <a:srgbClr val="DDDDDD"/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39DEC681-6C29-43C5-9F2E-3D4B43F3FBE8}"/>
              </a:ext>
            </a:extLst>
          </p:cNvPr>
          <p:cNvGrpSpPr/>
          <p:nvPr/>
        </p:nvGrpSpPr>
        <p:grpSpPr>
          <a:xfrm>
            <a:off x="475103" y="1207137"/>
            <a:ext cx="6642371" cy="430887"/>
            <a:chOff x="553685" y="1285193"/>
            <a:chExt cx="6642371" cy="430887"/>
          </a:xfrm>
        </p:grpSpPr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1AA31608-6B3F-463E-8E26-0558A84D1F5A}"/>
                </a:ext>
              </a:extLst>
            </p:cNvPr>
            <p:cNvSpPr txBox="1"/>
            <p:nvPr/>
          </p:nvSpPr>
          <p:spPr>
            <a:xfrm>
              <a:off x="805685" y="1285193"/>
              <a:ext cx="639037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深度残差网络</a:t>
              </a:r>
              <a:r>
                <a:rPr lang="en-US" altLang="zh-CN" sz="22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Deep Residual Net, ResNet</a:t>
              </a:r>
              <a:r>
                <a:rPr lang="en-US" altLang="zh-CN" sz="22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98" name="菱形 97">
              <a:extLst>
                <a:ext uri="{FF2B5EF4-FFF2-40B4-BE49-F238E27FC236}">
                  <a16:creationId xmlns:a16="http://schemas.microsoft.com/office/drawing/2014/main" id="{FDB9CA93-8D8F-461E-87D4-26F627D28053}"/>
                </a:ext>
              </a:extLst>
            </p:cNvPr>
            <p:cNvSpPr/>
            <p:nvPr/>
          </p:nvSpPr>
          <p:spPr>
            <a:xfrm>
              <a:off x="553685" y="1375251"/>
              <a:ext cx="252000" cy="252000"/>
            </a:xfrm>
            <a:prstGeom prst="diamond">
              <a:avLst/>
            </a:prstGeom>
            <a:solidFill>
              <a:srgbClr val="029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682453A5-B5DA-44B1-9DF0-5EAA8E5BFD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2" r="10323" b="13474"/>
          <a:stretch/>
        </p:blipFill>
        <p:spPr bwMode="auto">
          <a:xfrm>
            <a:off x="475103" y="1993177"/>
            <a:ext cx="4882550" cy="259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FB95B6D3-237D-44FD-9F2D-1AEABF13B388}"/>
              </a:ext>
            </a:extLst>
          </p:cNvPr>
          <p:cNvGrpSpPr/>
          <p:nvPr/>
        </p:nvGrpSpPr>
        <p:grpSpPr>
          <a:xfrm>
            <a:off x="601103" y="1719825"/>
            <a:ext cx="10828897" cy="5015414"/>
            <a:chOff x="601103" y="1719825"/>
            <a:chExt cx="10828897" cy="5015414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8D30043-A6B4-42EE-8251-78477D494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103" y="1719825"/>
              <a:ext cx="10828897" cy="5015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C245477F-E138-4F46-9EEB-1BD3DD0813CA}"/>
                </a:ext>
              </a:extLst>
            </p:cNvPr>
            <p:cNvSpPr/>
            <p:nvPr/>
          </p:nvSpPr>
          <p:spPr>
            <a:xfrm>
              <a:off x="10137140" y="6507929"/>
              <a:ext cx="1292860" cy="1515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B4CE4AF8-C21B-4968-B642-5FDFC7229CCB}"/>
                </a:ext>
              </a:extLst>
            </p:cNvPr>
            <p:cNvSpPr/>
            <p:nvPr/>
          </p:nvSpPr>
          <p:spPr>
            <a:xfrm>
              <a:off x="8961120" y="6507929"/>
              <a:ext cx="855980" cy="1515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8" name="矩形 67">
            <a:extLst>
              <a:ext uri="{FF2B5EF4-FFF2-40B4-BE49-F238E27FC236}">
                <a16:creationId xmlns:a16="http://schemas.microsoft.com/office/drawing/2014/main" id="{6BAC5085-46E7-4564-BAF1-67DE935F1B58}"/>
              </a:ext>
            </a:extLst>
          </p:cNvPr>
          <p:cNvSpPr/>
          <p:nvPr/>
        </p:nvSpPr>
        <p:spPr>
          <a:xfrm>
            <a:off x="2849463" y="1638024"/>
            <a:ext cx="8867434" cy="50153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69A621EF-B636-45FF-AB7D-2A3A29CF284F}"/>
              </a:ext>
            </a:extLst>
          </p:cNvPr>
          <p:cNvSpPr txBox="1"/>
          <p:nvPr/>
        </p:nvSpPr>
        <p:spPr>
          <a:xfrm>
            <a:off x="3492855" y="1804693"/>
            <a:ext cx="43925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批标准化</a:t>
            </a:r>
            <a:r>
              <a:rPr lang="en-US" altLang="zh-CN" sz="2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(Batch Normalization, BN)</a:t>
            </a:r>
            <a:endParaRPr lang="zh-CN" altLang="en-US" sz="2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71" name="图片 70">
            <a:extLst>
              <a:ext uri="{FF2B5EF4-FFF2-40B4-BE49-F238E27FC236}">
                <a16:creationId xmlns:a16="http://schemas.microsoft.com/office/drawing/2014/main" id="{CABBD3B9-B526-4B17-928D-C6ACB127BF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8929" y="2406210"/>
            <a:ext cx="4488501" cy="803158"/>
          </a:xfrm>
          <a:prstGeom prst="rect">
            <a:avLst/>
          </a:prstGeom>
        </p:spPr>
      </p:pic>
      <p:sp>
        <p:nvSpPr>
          <p:cNvPr id="72" name="文本框 71">
            <a:extLst>
              <a:ext uri="{FF2B5EF4-FFF2-40B4-BE49-F238E27FC236}">
                <a16:creationId xmlns:a16="http://schemas.microsoft.com/office/drawing/2014/main" id="{18BD7928-E372-4D16-809A-F043E782D453}"/>
              </a:ext>
            </a:extLst>
          </p:cNvPr>
          <p:cNvSpPr txBox="1"/>
          <p:nvPr/>
        </p:nvSpPr>
        <p:spPr>
          <a:xfrm>
            <a:off x="3492855" y="3595557"/>
            <a:ext cx="53110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修正线性单元</a:t>
            </a:r>
            <a:r>
              <a:rPr lang="en-US" altLang="zh-CN" sz="2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(Rectified Linear Unit, ReLU)</a:t>
            </a:r>
            <a:endParaRPr lang="zh-CN" altLang="en-US" sz="2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313FA92-CE12-4EC7-928A-BECCF1FE47A7}"/>
              </a:ext>
            </a:extLst>
          </p:cNvPr>
          <p:cNvGrpSpPr/>
          <p:nvPr/>
        </p:nvGrpSpPr>
        <p:grpSpPr>
          <a:xfrm>
            <a:off x="4312985" y="4227532"/>
            <a:ext cx="5761155" cy="2401344"/>
            <a:chOff x="4439619" y="4252076"/>
            <a:chExt cx="5761155" cy="240134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E6B3E0B-C59C-4198-A402-5AA403AEA0BD}"/>
                </a:ext>
              </a:extLst>
            </p:cNvPr>
            <p:cNvSpPr/>
            <p:nvPr/>
          </p:nvSpPr>
          <p:spPr>
            <a:xfrm>
              <a:off x="8025940" y="5386421"/>
              <a:ext cx="2174834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200" i="1" dirty="0"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altLang="zh-CN" sz="2200" dirty="0"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sz="2200" i="1" dirty="0"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sz="2200" dirty="0"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 = max(0, </a:t>
              </a:r>
              <a:r>
                <a:rPr lang="en-US" altLang="zh-CN" sz="2200" i="1" dirty="0"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sz="2200" dirty="0">
                  <a:solidFill>
                    <a:srgbClr val="4D4D4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0E8B8A01-E2EA-4B9A-BB9B-D37068C2C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9619" y="4252076"/>
              <a:ext cx="3586321" cy="2401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67035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70" grpId="0"/>
      <p:bldP spid="7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AutoShape 4">
            <a:extLst>
              <a:ext uri="{FF2B5EF4-FFF2-40B4-BE49-F238E27FC236}">
                <a16:creationId xmlns:a16="http://schemas.microsoft.com/office/drawing/2014/main" id="{33279E8B-54ED-404C-B343-F2C162B1BCB1}"/>
              </a:ext>
            </a:extLst>
          </p:cNvPr>
          <p:cNvSpPr>
            <a:spLocks/>
          </p:cNvSpPr>
          <p:nvPr/>
        </p:nvSpPr>
        <p:spPr bwMode="auto">
          <a:xfrm>
            <a:off x="614010" y="356255"/>
            <a:ext cx="6237288" cy="419100"/>
          </a:xfrm>
          <a:custGeom>
            <a:avLst/>
            <a:gdLst>
              <a:gd name="T0" fmla="*/ 6237287 w 21600"/>
              <a:gd name="T1" fmla="*/ 419100 h 21600"/>
              <a:gd name="T2" fmla="*/ 6237287 w 21600"/>
              <a:gd name="T3" fmla="*/ 419100 h 21600"/>
              <a:gd name="T4" fmla="*/ 6237287 w 21600"/>
              <a:gd name="T5" fmla="*/ 419100 h 21600"/>
              <a:gd name="T6" fmla="*/ 6237287 w 21600"/>
              <a:gd name="T7" fmla="*/ 4191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SPECK32/64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的神经区分器</a:t>
            </a:r>
          </a:p>
        </p:txBody>
      </p:sp>
      <p:sp>
        <p:nvSpPr>
          <p:cNvPr id="85" name="AutoShape 6">
            <a:extLst>
              <a:ext uri="{FF2B5EF4-FFF2-40B4-BE49-F238E27FC236}">
                <a16:creationId xmlns:a16="http://schemas.microsoft.com/office/drawing/2014/main" id="{E3AD959C-342C-4522-82F0-5FB0B85362F3}"/>
              </a:ext>
            </a:extLst>
          </p:cNvPr>
          <p:cNvSpPr>
            <a:spLocks/>
          </p:cNvSpPr>
          <p:nvPr/>
        </p:nvSpPr>
        <p:spPr bwMode="auto">
          <a:xfrm>
            <a:off x="630678" y="765972"/>
            <a:ext cx="3890169" cy="139700"/>
          </a:xfrm>
          <a:custGeom>
            <a:avLst/>
            <a:gdLst>
              <a:gd name="T0" fmla="*/ 3890169 w 21600"/>
              <a:gd name="T1" fmla="*/ 139700 h 21600"/>
              <a:gd name="T2" fmla="*/ 3890169 w 21600"/>
              <a:gd name="T3" fmla="*/ 139700 h 21600"/>
              <a:gd name="T4" fmla="*/ 3890169 w 21600"/>
              <a:gd name="T5" fmla="*/ 139700 h 21600"/>
              <a:gd name="T6" fmla="*/ 3890169 w 21600"/>
              <a:gd name="T7" fmla="*/ 1397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1pPr>
            <a:lvl2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2pPr>
            <a:lvl3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3pPr>
            <a:lvl4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4pPr>
            <a:lvl5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5pPr>
            <a:lvl6pPr marL="18288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6pPr>
            <a:lvl7pPr marL="22860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7pPr>
            <a:lvl8pPr marL="27432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8pPr>
            <a:lvl9pPr marL="32004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9pPr>
          </a:lstStyle>
          <a:p>
            <a:pPr algn="l"/>
            <a:r>
              <a:rPr lang="en-US" altLang="zh-CN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Neural Distinguishers for Reduced Speck32/64</a:t>
            </a:r>
            <a:endParaRPr lang="zh-CN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AutoShape 7">
            <a:extLst>
              <a:ext uri="{FF2B5EF4-FFF2-40B4-BE49-F238E27FC236}">
                <a16:creationId xmlns:a16="http://schemas.microsoft.com/office/drawing/2014/main" id="{9F9784D1-BF0D-4AC6-BD01-F6BE86787E5A}"/>
              </a:ext>
            </a:extLst>
          </p:cNvPr>
          <p:cNvSpPr>
            <a:spLocks/>
          </p:cNvSpPr>
          <p:nvPr/>
        </p:nvSpPr>
        <p:spPr bwMode="auto">
          <a:xfrm>
            <a:off x="475103" y="299898"/>
            <a:ext cx="78582" cy="642144"/>
          </a:xfrm>
          <a:custGeom>
            <a:avLst/>
            <a:gdLst>
              <a:gd name="T0" fmla="*/ 78582 w 21600"/>
              <a:gd name="T1" fmla="*/ 642144 h 21600"/>
              <a:gd name="T2" fmla="*/ 78582 w 21600"/>
              <a:gd name="T3" fmla="*/ 642144 h 21600"/>
              <a:gd name="T4" fmla="*/ 78582 w 21600"/>
              <a:gd name="T5" fmla="*/ 642144 h 21600"/>
              <a:gd name="T6" fmla="*/ 78582 w 21600"/>
              <a:gd name="T7" fmla="*/ 6421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029ECF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algn="ctr" eaLnBrk="1">
              <a:defRPr/>
            </a:pPr>
            <a:endParaRPr lang="zh-CN" altLang="en-US" sz="900"/>
          </a:p>
        </p:txBody>
      </p:sp>
      <p:sp>
        <p:nvSpPr>
          <p:cNvPr id="91" name="Line 5">
            <a:extLst>
              <a:ext uri="{FF2B5EF4-FFF2-40B4-BE49-F238E27FC236}">
                <a16:creationId xmlns:a16="http://schemas.microsoft.com/office/drawing/2014/main" id="{04BF939E-22C3-413A-A9E4-AAD3B6637A79}"/>
              </a:ext>
            </a:extLst>
          </p:cNvPr>
          <p:cNvSpPr>
            <a:spLocks noChangeShapeType="1"/>
          </p:cNvSpPr>
          <p:nvPr/>
        </p:nvSpPr>
        <p:spPr bwMode="auto">
          <a:xfrm>
            <a:off x="500503" y="1040467"/>
            <a:ext cx="11160000" cy="0"/>
          </a:xfrm>
          <a:prstGeom prst="line">
            <a:avLst/>
          </a:prstGeom>
          <a:noFill/>
          <a:ln w="25400" cap="flat" cmpd="sng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1">
              <a:defRPr/>
            </a:pPr>
            <a:endParaRPr lang="es-ES" sz="2800">
              <a:effectLst>
                <a:outerShdw blurRad="38100" dist="38100" dir="2700000" algn="tl">
                  <a:srgbClr val="DDDDDD"/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39DEC681-6C29-43C5-9F2E-3D4B43F3FBE8}"/>
              </a:ext>
            </a:extLst>
          </p:cNvPr>
          <p:cNvGrpSpPr/>
          <p:nvPr/>
        </p:nvGrpSpPr>
        <p:grpSpPr>
          <a:xfrm>
            <a:off x="475103" y="1207137"/>
            <a:ext cx="6642371" cy="430887"/>
            <a:chOff x="553685" y="1285193"/>
            <a:chExt cx="6642371" cy="430887"/>
          </a:xfrm>
        </p:grpSpPr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1AA31608-6B3F-463E-8E26-0558A84D1F5A}"/>
                </a:ext>
              </a:extLst>
            </p:cNvPr>
            <p:cNvSpPr txBox="1"/>
            <p:nvPr/>
          </p:nvSpPr>
          <p:spPr>
            <a:xfrm>
              <a:off x="805685" y="1285193"/>
              <a:ext cx="639037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设计神经网络结构</a:t>
              </a:r>
              <a:endPara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8" name="菱形 97">
              <a:extLst>
                <a:ext uri="{FF2B5EF4-FFF2-40B4-BE49-F238E27FC236}">
                  <a16:creationId xmlns:a16="http://schemas.microsoft.com/office/drawing/2014/main" id="{FDB9CA93-8D8F-461E-87D4-26F627D28053}"/>
                </a:ext>
              </a:extLst>
            </p:cNvPr>
            <p:cNvSpPr/>
            <p:nvPr/>
          </p:nvSpPr>
          <p:spPr>
            <a:xfrm>
              <a:off x="553685" y="1375251"/>
              <a:ext cx="252000" cy="252000"/>
            </a:xfrm>
            <a:prstGeom prst="diamond">
              <a:avLst/>
            </a:prstGeom>
            <a:solidFill>
              <a:srgbClr val="029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03FC806D-FEEA-4157-9A6F-C1D7FD0BE23E}"/>
              </a:ext>
            </a:extLst>
          </p:cNvPr>
          <p:cNvGrpSpPr/>
          <p:nvPr/>
        </p:nvGrpSpPr>
        <p:grpSpPr>
          <a:xfrm>
            <a:off x="468858" y="1757696"/>
            <a:ext cx="8789646" cy="769441"/>
            <a:chOff x="500504" y="1894751"/>
            <a:chExt cx="8789646" cy="769441"/>
          </a:xfrm>
        </p:grpSpPr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2B8E5D45-8A90-41E5-8F30-DE8197313EAC}"/>
                </a:ext>
              </a:extLst>
            </p:cNvPr>
            <p:cNvSpPr txBox="1"/>
            <p:nvPr/>
          </p:nvSpPr>
          <p:spPr>
            <a:xfrm>
              <a:off x="500504" y="1894751"/>
              <a:ext cx="878964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0" indent="-342900" algn="just">
                <a:buFont typeface="Arial" panose="020B0604020202020204" pitchFamily="34" charset="0"/>
                <a:buChar char="•"/>
              </a:pPr>
              <a:r>
                <a:rPr lang="zh-CN" altLang="en-US" sz="22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输入层</a:t>
              </a:r>
              <a:r>
                <a:rPr lang="zh-CN" alt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：以</a:t>
              </a:r>
              <a:r>
                <a:rPr lang="en-US" altLang="zh-CN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SPECK32/64</a:t>
              </a:r>
              <a:r>
                <a:rPr lang="zh-CN" alt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的一个密文对</a:t>
              </a:r>
              <a:r>
                <a:rPr lang="en-US" altLang="zh-CN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		     </a:t>
              </a:r>
              <a:r>
                <a:rPr lang="zh-CN" alt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作为输入，</a:t>
              </a:r>
              <a:r>
                <a:rPr lang="en-US" altLang="zh-CN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CN" alt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个</a:t>
              </a:r>
              <a:r>
                <a:rPr lang="en-US" altLang="zh-CN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16</a:t>
              </a:r>
              <a:r>
                <a:rPr lang="zh-CN" alt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比特字，包含</a:t>
              </a:r>
              <a:r>
                <a:rPr lang="en-US" altLang="zh-CN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64</a:t>
              </a:r>
              <a:r>
                <a:rPr lang="zh-CN" alt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个单元</a:t>
              </a:r>
              <a:r>
                <a:rPr lang="en-US" altLang="zh-CN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.</a:t>
              </a:r>
            </a:p>
          </p:txBody>
        </p:sp>
        <p:pic>
          <p:nvPicPr>
            <p:cNvPr id="103" name="图片 102">
              <a:extLst>
                <a:ext uri="{FF2B5EF4-FFF2-40B4-BE49-F238E27FC236}">
                  <a16:creationId xmlns:a16="http://schemas.microsoft.com/office/drawing/2014/main" id="{4DCA9B4D-ABA2-4022-A40D-A6211B97A8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1736" r="1175"/>
            <a:stretch/>
          </p:blipFill>
          <p:spPr>
            <a:xfrm>
              <a:off x="5529476" y="1938468"/>
              <a:ext cx="912496" cy="343452"/>
            </a:xfrm>
            <a:prstGeom prst="rect">
              <a:avLst/>
            </a:prstGeom>
          </p:spPr>
        </p:pic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AE35A4E5-0379-4848-BED2-1DFE87A1FB60}"/>
              </a:ext>
            </a:extLst>
          </p:cNvPr>
          <p:cNvGrpSpPr/>
          <p:nvPr/>
        </p:nvGrpSpPr>
        <p:grpSpPr>
          <a:xfrm>
            <a:off x="9258504" y="1138893"/>
            <a:ext cx="2592369" cy="5637766"/>
            <a:chOff x="9258504" y="1138893"/>
            <a:chExt cx="2592369" cy="5637766"/>
          </a:xfrm>
        </p:grpSpPr>
        <p:sp>
          <p:nvSpPr>
            <p:cNvPr id="145" name="弧形 144">
              <a:extLst>
                <a:ext uri="{FF2B5EF4-FFF2-40B4-BE49-F238E27FC236}">
                  <a16:creationId xmlns:a16="http://schemas.microsoft.com/office/drawing/2014/main" id="{4235D40A-6BC6-46E4-B4EA-18D53449CEAA}"/>
                </a:ext>
              </a:extLst>
            </p:cNvPr>
            <p:cNvSpPr/>
            <p:nvPr/>
          </p:nvSpPr>
          <p:spPr>
            <a:xfrm>
              <a:off x="9258504" y="2008464"/>
              <a:ext cx="2560723" cy="912052"/>
            </a:xfrm>
            <a:prstGeom prst="arc">
              <a:avLst>
                <a:gd name="adj1" fmla="val 16178816"/>
                <a:gd name="adj2" fmla="val 5389996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5" name="弧形 134">
              <a:extLst>
                <a:ext uri="{FF2B5EF4-FFF2-40B4-BE49-F238E27FC236}">
                  <a16:creationId xmlns:a16="http://schemas.microsoft.com/office/drawing/2014/main" id="{98523585-FF97-4456-8C8D-EF1178B8268A}"/>
                </a:ext>
              </a:extLst>
            </p:cNvPr>
            <p:cNvSpPr/>
            <p:nvPr/>
          </p:nvSpPr>
          <p:spPr>
            <a:xfrm>
              <a:off x="9258504" y="2933155"/>
              <a:ext cx="2560723" cy="912052"/>
            </a:xfrm>
            <a:prstGeom prst="arc">
              <a:avLst>
                <a:gd name="adj1" fmla="val 16178816"/>
                <a:gd name="adj2" fmla="val 5389996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5" name="弧形 124">
              <a:extLst>
                <a:ext uri="{FF2B5EF4-FFF2-40B4-BE49-F238E27FC236}">
                  <a16:creationId xmlns:a16="http://schemas.microsoft.com/office/drawing/2014/main" id="{E3F18D77-555C-40B9-A23F-2E9F13B5355A}"/>
                </a:ext>
              </a:extLst>
            </p:cNvPr>
            <p:cNvSpPr/>
            <p:nvPr/>
          </p:nvSpPr>
          <p:spPr>
            <a:xfrm>
              <a:off x="9258504" y="4376402"/>
              <a:ext cx="2560723" cy="912052"/>
            </a:xfrm>
            <a:prstGeom prst="arc">
              <a:avLst>
                <a:gd name="adj1" fmla="val 16178816"/>
                <a:gd name="adj2" fmla="val 5389996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C2D08312-76E4-432E-82A1-4F420175155A}"/>
                </a:ext>
              </a:extLst>
            </p:cNvPr>
            <p:cNvGrpSpPr/>
            <p:nvPr/>
          </p:nvGrpSpPr>
          <p:grpSpPr>
            <a:xfrm>
              <a:off x="9951296" y="1622443"/>
              <a:ext cx="1157573" cy="307777"/>
              <a:chOff x="9951295" y="1689354"/>
              <a:chExt cx="1157573" cy="307777"/>
            </a:xfrm>
          </p:grpSpPr>
          <p:sp>
            <p:nvSpPr>
              <p:cNvPr id="157" name="矩形 156">
                <a:extLst>
                  <a:ext uri="{FF2B5EF4-FFF2-40B4-BE49-F238E27FC236}">
                    <a16:creationId xmlns:a16="http://schemas.microsoft.com/office/drawing/2014/main" id="{BA109067-2F27-4036-84C9-C59CD341005D}"/>
                  </a:ext>
                </a:extLst>
              </p:cNvPr>
              <p:cNvSpPr/>
              <p:nvPr/>
            </p:nvSpPr>
            <p:spPr>
              <a:xfrm>
                <a:off x="9951295" y="1720323"/>
                <a:ext cx="1157573" cy="245838"/>
              </a:xfrm>
              <a:prstGeom prst="rect">
                <a:avLst/>
              </a:prstGeom>
              <a:solidFill>
                <a:srgbClr val="FFD9D9"/>
              </a:solidFill>
              <a:ln w="19050" cap="flat" cmpd="sng" algn="ctr">
                <a:solidFill>
                  <a:srgbClr val="FF717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58" name="文本框 157">
                <a:extLst>
                  <a:ext uri="{FF2B5EF4-FFF2-40B4-BE49-F238E27FC236}">
                    <a16:creationId xmlns:a16="http://schemas.microsoft.com/office/drawing/2014/main" id="{8E4B82BA-145F-42AC-AFCA-159ACD3B1C62}"/>
                  </a:ext>
                </a:extLst>
              </p:cNvPr>
              <p:cNvSpPr txBox="1"/>
              <p:nvPr/>
            </p:nvSpPr>
            <p:spPr>
              <a:xfrm>
                <a:off x="10043410" y="1689354"/>
                <a:ext cx="97334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1  conv, 32</a:t>
                </a:r>
                <a:endPara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</p:txBody>
          </p:sp>
        </p:grpSp>
        <p:cxnSp>
          <p:nvCxnSpPr>
            <p:cNvPr id="155" name="直接箭头连接符 154">
              <a:extLst>
                <a:ext uri="{FF2B5EF4-FFF2-40B4-BE49-F238E27FC236}">
                  <a16:creationId xmlns:a16="http://schemas.microsoft.com/office/drawing/2014/main" id="{280EB0F1-DD6D-4DB0-9B27-537744A2C416}"/>
                </a:ext>
              </a:extLst>
            </p:cNvPr>
            <p:cNvCxnSpPr>
              <a:cxnSpLocks/>
              <a:stCxn id="156" idx="2"/>
              <a:endCxn id="157" idx="0"/>
            </p:cNvCxnSpPr>
            <p:nvPr/>
          </p:nvCxnSpPr>
          <p:spPr>
            <a:xfrm>
              <a:off x="10529428" y="1446670"/>
              <a:ext cx="655" cy="20674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56" name="文本框 155">
              <a:extLst>
                <a:ext uri="{FF2B5EF4-FFF2-40B4-BE49-F238E27FC236}">
                  <a16:creationId xmlns:a16="http://schemas.microsoft.com/office/drawing/2014/main" id="{C6F11BFE-0B22-4383-9457-932C78A8A031}"/>
                </a:ext>
              </a:extLst>
            </p:cNvPr>
            <p:cNvSpPr txBox="1"/>
            <p:nvPr/>
          </p:nvSpPr>
          <p:spPr>
            <a:xfrm>
              <a:off x="10078022" y="1138893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</a:defRPr>
              </a:lvl1pPr>
            </a:lstStyle>
            <a:p>
              <a:r>
                <a:rPr lang="zh-CN" altLang="en-US" dirty="0"/>
                <a:t>密文数据</a:t>
              </a:r>
            </a:p>
          </p:txBody>
        </p:sp>
        <p:sp>
          <p:nvSpPr>
            <p:cNvPr id="151" name="矩形 150">
              <a:extLst>
                <a:ext uri="{FF2B5EF4-FFF2-40B4-BE49-F238E27FC236}">
                  <a16:creationId xmlns:a16="http://schemas.microsoft.com/office/drawing/2014/main" id="{28F7868F-0BC7-4E8E-82F8-9A71AF234957}"/>
                </a:ext>
              </a:extLst>
            </p:cNvPr>
            <p:cNvSpPr/>
            <p:nvPr/>
          </p:nvSpPr>
          <p:spPr>
            <a:xfrm>
              <a:off x="9951296" y="2105417"/>
              <a:ext cx="1157573" cy="245835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9050" cap="flat" cmpd="sng" algn="ctr">
              <a:solidFill>
                <a:srgbClr val="70AD47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2" name="文本框 151">
              <a:extLst>
                <a:ext uri="{FF2B5EF4-FFF2-40B4-BE49-F238E27FC236}">
                  <a16:creationId xmlns:a16="http://schemas.microsoft.com/office/drawing/2014/main" id="{9409FC70-14F8-492F-8521-E855D7FADABE}"/>
                </a:ext>
              </a:extLst>
            </p:cNvPr>
            <p:cNvSpPr txBox="1"/>
            <p:nvPr/>
          </p:nvSpPr>
          <p:spPr>
            <a:xfrm>
              <a:off x="10043410" y="2074446"/>
              <a:ext cx="9733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姚体" panose="02010601030101010101" pitchFamily="2" charset="-122"/>
                  <a:ea typeface="方正姚体" panose="02010601030101010101" pitchFamily="2" charset="-122"/>
                </a:defRPr>
              </a:lvl1pPr>
            </a:lstStyle>
            <a:p>
              <a:pPr algn="ctr"/>
              <a:r>
                <a:rPr lang="en-US" altLang="zh-CN" dirty="0"/>
                <a:t>3  conv, 32</a:t>
              </a:r>
              <a:endParaRPr lang="zh-CN" altLang="en-US" dirty="0"/>
            </a:p>
          </p:txBody>
        </p:sp>
        <p:cxnSp>
          <p:nvCxnSpPr>
            <p:cNvPr id="153" name="直接箭头连接符 152">
              <a:extLst>
                <a:ext uri="{FF2B5EF4-FFF2-40B4-BE49-F238E27FC236}">
                  <a16:creationId xmlns:a16="http://schemas.microsoft.com/office/drawing/2014/main" id="{9BFD803B-CEC3-4A14-B37D-8AEBFC630137}"/>
                </a:ext>
              </a:extLst>
            </p:cNvPr>
            <p:cNvCxnSpPr>
              <a:cxnSpLocks/>
              <a:stCxn id="157" idx="2"/>
              <a:endCxn id="151" idx="0"/>
            </p:cNvCxnSpPr>
            <p:nvPr/>
          </p:nvCxnSpPr>
          <p:spPr>
            <a:xfrm>
              <a:off x="10530083" y="1899250"/>
              <a:ext cx="0" cy="20616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6" name="等腰三角形 145">
              <a:extLst>
                <a:ext uri="{FF2B5EF4-FFF2-40B4-BE49-F238E27FC236}">
                  <a16:creationId xmlns:a16="http://schemas.microsoft.com/office/drawing/2014/main" id="{28800984-53EA-4A5B-B557-91014CD9338E}"/>
                </a:ext>
              </a:extLst>
            </p:cNvPr>
            <p:cNvSpPr/>
            <p:nvPr/>
          </p:nvSpPr>
          <p:spPr>
            <a:xfrm flipV="1">
              <a:off x="11779961" y="2422509"/>
              <a:ext cx="70912" cy="108564"/>
            </a:xfrm>
            <a:prstGeom prst="triangl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9B12F1A8-18A7-4EC9-B65D-A946A57E4CD6}"/>
                </a:ext>
              </a:extLst>
            </p:cNvPr>
            <p:cNvSpPr/>
            <p:nvPr/>
          </p:nvSpPr>
          <p:spPr>
            <a:xfrm>
              <a:off x="9951296" y="2571626"/>
              <a:ext cx="1157573" cy="245835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9050" cap="flat" cmpd="sng" algn="ctr">
              <a:solidFill>
                <a:srgbClr val="70AD47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E8A9D9A0-57F9-4301-A27A-8C75E2EDCEF9}"/>
                </a:ext>
              </a:extLst>
            </p:cNvPr>
            <p:cNvSpPr txBox="1"/>
            <p:nvPr/>
          </p:nvSpPr>
          <p:spPr>
            <a:xfrm>
              <a:off x="10043410" y="2540655"/>
              <a:ext cx="9733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姚体" panose="02010601030101010101" pitchFamily="2" charset="-122"/>
                  <a:ea typeface="方正姚体" panose="02010601030101010101" pitchFamily="2" charset="-122"/>
                </a:defRPr>
              </a:lvl1pPr>
            </a:lstStyle>
            <a:p>
              <a:pPr algn="ctr"/>
              <a:r>
                <a:rPr lang="en-US" altLang="zh-CN" dirty="0"/>
                <a:t>3  conv, 32</a:t>
              </a:r>
              <a:endParaRPr lang="zh-CN" altLang="en-US" dirty="0"/>
            </a:p>
          </p:txBody>
        </p:sp>
        <p:cxnSp>
          <p:nvCxnSpPr>
            <p:cNvPr id="150" name="直接箭头连接符 149">
              <a:extLst>
                <a:ext uri="{FF2B5EF4-FFF2-40B4-BE49-F238E27FC236}">
                  <a16:creationId xmlns:a16="http://schemas.microsoft.com/office/drawing/2014/main" id="{705823F7-7336-4FBB-8A56-779FC60ABADD}"/>
                </a:ext>
              </a:extLst>
            </p:cNvPr>
            <p:cNvCxnSpPr>
              <a:cxnSpLocks/>
            </p:cNvCxnSpPr>
            <p:nvPr/>
          </p:nvCxnSpPr>
          <p:spPr>
            <a:xfrm>
              <a:off x="10530082" y="2351252"/>
              <a:ext cx="0" cy="220374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6B0078EA-C4E5-4761-9F79-920749641909}"/>
                </a:ext>
              </a:extLst>
            </p:cNvPr>
            <p:cNvSpPr/>
            <p:nvPr/>
          </p:nvSpPr>
          <p:spPr>
            <a:xfrm>
              <a:off x="9951296" y="3048580"/>
              <a:ext cx="1157573" cy="245835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9050" cap="flat" cmpd="sng" algn="ctr">
              <a:solidFill>
                <a:srgbClr val="70AD47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E49928E5-939F-497D-9031-B1844A9ADFE8}"/>
                </a:ext>
              </a:extLst>
            </p:cNvPr>
            <p:cNvSpPr txBox="1"/>
            <p:nvPr/>
          </p:nvSpPr>
          <p:spPr>
            <a:xfrm>
              <a:off x="10043410" y="3017609"/>
              <a:ext cx="9733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姚体" panose="02010601030101010101" pitchFamily="2" charset="-122"/>
                  <a:ea typeface="方正姚体" panose="02010601030101010101" pitchFamily="2" charset="-122"/>
                </a:defRPr>
              </a:lvl1pPr>
            </a:lstStyle>
            <a:p>
              <a:pPr algn="ctr"/>
              <a:r>
                <a:rPr lang="en-US" altLang="zh-CN" dirty="0"/>
                <a:t>3  conv, 32</a:t>
              </a:r>
              <a:endParaRPr lang="zh-CN" altLang="en-US" dirty="0"/>
            </a:p>
          </p:txBody>
        </p:sp>
        <p:cxnSp>
          <p:nvCxnSpPr>
            <p:cNvPr id="143" name="直接箭头连接符 142">
              <a:extLst>
                <a:ext uri="{FF2B5EF4-FFF2-40B4-BE49-F238E27FC236}">
                  <a16:creationId xmlns:a16="http://schemas.microsoft.com/office/drawing/2014/main" id="{F277436A-111F-48E5-889D-F3883A9AC6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30082" y="2817461"/>
              <a:ext cx="0" cy="23111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6" name="等腰三角形 135">
              <a:extLst>
                <a:ext uri="{FF2B5EF4-FFF2-40B4-BE49-F238E27FC236}">
                  <a16:creationId xmlns:a16="http://schemas.microsoft.com/office/drawing/2014/main" id="{AECEBC6A-EF4E-4943-BDC3-D10A0B10F811}"/>
                </a:ext>
              </a:extLst>
            </p:cNvPr>
            <p:cNvSpPr/>
            <p:nvPr/>
          </p:nvSpPr>
          <p:spPr>
            <a:xfrm flipV="1">
              <a:off x="11779961" y="3347200"/>
              <a:ext cx="70912" cy="108564"/>
            </a:xfrm>
            <a:prstGeom prst="triangl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53497501-F85A-4445-8B6B-005C46703D63}"/>
                </a:ext>
              </a:extLst>
            </p:cNvPr>
            <p:cNvSpPr/>
            <p:nvPr/>
          </p:nvSpPr>
          <p:spPr>
            <a:xfrm>
              <a:off x="9951296" y="3514789"/>
              <a:ext cx="1157573" cy="245835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9050" cap="flat" cmpd="sng" algn="ctr">
              <a:solidFill>
                <a:srgbClr val="70AD47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F8F6BE07-7D97-41A8-B187-859A4E149740}"/>
                </a:ext>
              </a:extLst>
            </p:cNvPr>
            <p:cNvSpPr txBox="1"/>
            <p:nvPr/>
          </p:nvSpPr>
          <p:spPr>
            <a:xfrm>
              <a:off x="10043410" y="3483818"/>
              <a:ext cx="9733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姚体" panose="02010601030101010101" pitchFamily="2" charset="-122"/>
                  <a:ea typeface="方正姚体" panose="02010601030101010101" pitchFamily="2" charset="-122"/>
                </a:defRPr>
              </a:lvl1pPr>
            </a:lstStyle>
            <a:p>
              <a:pPr algn="ctr"/>
              <a:r>
                <a:rPr lang="en-US" altLang="zh-CN" dirty="0"/>
                <a:t>3  conv, 32</a:t>
              </a:r>
              <a:endParaRPr lang="zh-CN" altLang="en-US" dirty="0"/>
            </a:p>
          </p:txBody>
        </p:sp>
        <p:cxnSp>
          <p:nvCxnSpPr>
            <p:cNvPr id="140" name="直接箭头连接符 139">
              <a:extLst>
                <a:ext uri="{FF2B5EF4-FFF2-40B4-BE49-F238E27FC236}">
                  <a16:creationId xmlns:a16="http://schemas.microsoft.com/office/drawing/2014/main" id="{C0D61AB7-02A8-4FFD-8886-3729AA7BAFAB}"/>
                </a:ext>
              </a:extLst>
            </p:cNvPr>
            <p:cNvCxnSpPr>
              <a:cxnSpLocks/>
            </p:cNvCxnSpPr>
            <p:nvPr/>
          </p:nvCxnSpPr>
          <p:spPr>
            <a:xfrm>
              <a:off x="10530082" y="3294415"/>
              <a:ext cx="0" cy="220374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直接箭头连接符 108">
              <a:extLst>
                <a:ext uri="{FF2B5EF4-FFF2-40B4-BE49-F238E27FC236}">
                  <a16:creationId xmlns:a16="http://schemas.microsoft.com/office/drawing/2014/main" id="{2EB63F89-ECE2-4B3B-BC06-5D3E62448D6C}"/>
                </a:ext>
              </a:extLst>
            </p:cNvPr>
            <p:cNvCxnSpPr>
              <a:cxnSpLocks/>
            </p:cNvCxnSpPr>
            <p:nvPr/>
          </p:nvCxnSpPr>
          <p:spPr>
            <a:xfrm>
              <a:off x="10530082" y="3760624"/>
              <a:ext cx="0" cy="20658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83BE7748-E8F8-4E8B-9067-D7937EBB8A25}"/>
                </a:ext>
              </a:extLst>
            </p:cNvPr>
            <p:cNvSpPr/>
            <p:nvPr/>
          </p:nvSpPr>
          <p:spPr>
            <a:xfrm>
              <a:off x="9951296" y="4482591"/>
              <a:ext cx="1157573" cy="245835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9050" cap="flat" cmpd="sng" algn="ctr">
              <a:solidFill>
                <a:srgbClr val="70AD47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2" name="文本框 131">
              <a:extLst>
                <a:ext uri="{FF2B5EF4-FFF2-40B4-BE49-F238E27FC236}">
                  <a16:creationId xmlns:a16="http://schemas.microsoft.com/office/drawing/2014/main" id="{8B21AAC6-3F1B-4CE8-B9AC-4A0087585656}"/>
                </a:ext>
              </a:extLst>
            </p:cNvPr>
            <p:cNvSpPr txBox="1"/>
            <p:nvPr/>
          </p:nvSpPr>
          <p:spPr>
            <a:xfrm>
              <a:off x="10043410" y="4451620"/>
              <a:ext cx="9733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姚体" panose="02010601030101010101" pitchFamily="2" charset="-122"/>
                  <a:ea typeface="方正姚体" panose="02010601030101010101" pitchFamily="2" charset="-122"/>
                </a:defRPr>
              </a:lvl1pPr>
            </a:lstStyle>
            <a:p>
              <a:pPr algn="ctr"/>
              <a:r>
                <a:rPr lang="en-US" altLang="zh-CN" dirty="0"/>
                <a:t>3  conv, 32</a:t>
              </a:r>
              <a:endParaRPr lang="zh-CN" altLang="en-US" dirty="0"/>
            </a:p>
          </p:txBody>
        </p:sp>
        <p:cxnSp>
          <p:nvCxnSpPr>
            <p:cNvPr id="133" name="直接箭头连接符 132">
              <a:extLst>
                <a:ext uri="{FF2B5EF4-FFF2-40B4-BE49-F238E27FC236}">
                  <a16:creationId xmlns:a16="http://schemas.microsoft.com/office/drawing/2014/main" id="{A96C5914-DC30-4B69-A4A3-AF7389785F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30082" y="4271890"/>
              <a:ext cx="1" cy="2107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6" name="等腰三角形 125">
              <a:extLst>
                <a:ext uri="{FF2B5EF4-FFF2-40B4-BE49-F238E27FC236}">
                  <a16:creationId xmlns:a16="http://schemas.microsoft.com/office/drawing/2014/main" id="{8288ED89-10D2-4040-9338-E089671F2369}"/>
                </a:ext>
              </a:extLst>
            </p:cNvPr>
            <p:cNvSpPr/>
            <p:nvPr/>
          </p:nvSpPr>
          <p:spPr>
            <a:xfrm flipV="1">
              <a:off x="11779961" y="4788542"/>
              <a:ext cx="70912" cy="108564"/>
            </a:xfrm>
            <a:prstGeom prst="triangl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5C1E3A2D-8FA6-4285-B624-4F4D4C77D332}"/>
                </a:ext>
              </a:extLst>
            </p:cNvPr>
            <p:cNvSpPr/>
            <p:nvPr/>
          </p:nvSpPr>
          <p:spPr>
            <a:xfrm>
              <a:off x="9951296" y="4948800"/>
              <a:ext cx="1157573" cy="245835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9050" cap="flat" cmpd="sng" algn="ctr">
              <a:solidFill>
                <a:srgbClr val="70AD47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30C3AB01-DA18-490B-ADC0-1723AC4A475E}"/>
                </a:ext>
              </a:extLst>
            </p:cNvPr>
            <p:cNvSpPr txBox="1"/>
            <p:nvPr/>
          </p:nvSpPr>
          <p:spPr>
            <a:xfrm>
              <a:off x="10043410" y="4917829"/>
              <a:ext cx="9733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姚体" panose="02010601030101010101" pitchFamily="2" charset="-122"/>
                  <a:ea typeface="方正姚体" panose="02010601030101010101" pitchFamily="2" charset="-122"/>
                </a:defRPr>
              </a:lvl1pPr>
            </a:lstStyle>
            <a:p>
              <a:pPr algn="ctr"/>
              <a:r>
                <a:rPr lang="en-US" altLang="zh-CN" dirty="0"/>
                <a:t>3  conv, 32</a:t>
              </a:r>
              <a:endParaRPr lang="zh-CN" altLang="en-US" dirty="0"/>
            </a:p>
          </p:txBody>
        </p:sp>
        <p:cxnSp>
          <p:nvCxnSpPr>
            <p:cNvPr id="130" name="直接箭头连接符 129">
              <a:extLst>
                <a:ext uri="{FF2B5EF4-FFF2-40B4-BE49-F238E27FC236}">
                  <a16:creationId xmlns:a16="http://schemas.microsoft.com/office/drawing/2014/main" id="{6709ECA6-597D-4D33-897F-9EF62F1A177D}"/>
                </a:ext>
              </a:extLst>
            </p:cNvPr>
            <p:cNvCxnSpPr>
              <a:cxnSpLocks/>
            </p:cNvCxnSpPr>
            <p:nvPr/>
          </p:nvCxnSpPr>
          <p:spPr>
            <a:xfrm>
              <a:off x="10530082" y="4738099"/>
              <a:ext cx="1" cy="2107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C44D15B9-3919-421E-99EE-EE1AC1ED3F8C}"/>
                </a:ext>
              </a:extLst>
            </p:cNvPr>
            <p:cNvSpPr txBox="1"/>
            <p:nvPr/>
          </p:nvSpPr>
          <p:spPr>
            <a:xfrm>
              <a:off x="10292345" y="3984664"/>
              <a:ext cx="475475" cy="36686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</a:rPr>
                <a:t>···</a:t>
              </a: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</a:endParaRPr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CFE587CB-4083-48D8-AEE1-A0F5C2639DB2}"/>
                </a:ext>
              </a:extLst>
            </p:cNvPr>
            <p:cNvSpPr/>
            <p:nvPr/>
          </p:nvSpPr>
          <p:spPr>
            <a:xfrm>
              <a:off x="9951296" y="5463313"/>
              <a:ext cx="1157573" cy="245835"/>
            </a:xfrm>
            <a:prstGeom prst="rect">
              <a:avLst/>
            </a:prstGeom>
            <a:solidFill>
              <a:srgbClr val="4472C4">
                <a:lumMod val="20000"/>
                <a:lumOff val="80000"/>
              </a:srgbClr>
            </a:solidFill>
            <a:ln w="19050" cap="flat" cmpd="sng" algn="ctr">
              <a:solidFill>
                <a:srgbClr val="4472C4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6001773C-1DB1-470A-BCA4-B0B9D6723C68}"/>
                </a:ext>
              </a:extLst>
            </p:cNvPr>
            <p:cNvSpPr txBox="1"/>
            <p:nvPr/>
          </p:nvSpPr>
          <p:spPr>
            <a:xfrm>
              <a:off x="10237374" y="5432342"/>
              <a:ext cx="5854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姚体" panose="02010601030101010101" pitchFamily="2" charset="-122"/>
                  <a:ea typeface="方正姚体" panose="02010601030101010101" pitchFamily="2" charset="-122"/>
                </a:defRPr>
              </a:lvl1pPr>
            </a:lstStyle>
            <a:p>
              <a:pPr algn="ctr"/>
              <a:r>
                <a:rPr lang="en-US" altLang="zh-CN" dirty="0"/>
                <a:t>fc, 64</a:t>
              </a:r>
              <a:endParaRPr lang="zh-CN" altLang="en-US" dirty="0"/>
            </a:p>
          </p:txBody>
        </p:sp>
        <p:cxnSp>
          <p:nvCxnSpPr>
            <p:cNvPr id="117" name="直接箭头连接符 116">
              <a:extLst>
                <a:ext uri="{FF2B5EF4-FFF2-40B4-BE49-F238E27FC236}">
                  <a16:creationId xmlns:a16="http://schemas.microsoft.com/office/drawing/2014/main" id="{2D543E71-EE4E-49A6-A3A0-861DAD949790}"/>
                </a:ext>
              </a:extLst>
            </p:cNvPr>
            <p:cNvCxnSpPr>
              <a:cxnSpLocks/>
            </p:cNvCxnSpPr>
            <p:nvPr/>
          </p:nvCxnSpPr>
          <p:spPr>
            <a:xfrm>
              <a:off x="10530082" y="5194635"/>
              <a:ext cx="0" cy="26867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1CB90880-DAA3-44D5-A07B-9562DD9F0E3C}"/>
                </a:ext>
              </a:extLst>
            </p:cNvPr>
            <p:cNvSpPr/>
            <p:nvPr/>
          </p:nvSpPr>
          <p:spPr>
            <a:xfrm>
              <a:off x="9951296" y="5915270"/>
              <a:ext cx="1157573" cy="245835"/>
            </a:xfrm>
            <a:prstGeom prst="rect">
              <a:avLst/>
            </a:prstGeom>
            <a:solidFill>
              <a:srgbClr val="4472C4">
                <a:lumMod val="20000"/>
                <a:lumOff val="80000"/>
              </a:srgbClr>
            </a:solidFill>
            <a:ln w="19050" cap="flat" cmpd="sng" algn="ctr">
              <a:solidFill>
                <a:srgbClr val="4472C4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DF4C3569-A6A0-483B-9CA7-E84312017252}"/>
                </a:ext>
              </a:extLst>
            </p:cNvPr>
            <p:cNvSpPr txBox="1"/>
            <p:nvPr/>
          </p:nvSpPr>
          <p:spPr>
            <a:xfrm>
              <a:off x="10237374" y="5884299"/>
              <a:ext cx="5854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姚体" panose="02010601030101010101" pitchFamily="2" charset="-122"/>
                  <a:ea typeface="方正姚体" panose="02010601030101010101" pitchFamily="2" charset="-122"/>
                </a:defRPr>
              </a:lvl1pPr>
            </a:lstStyle>
            <a:p>
              <a:pPr algn="ctr"/>
              <a:r>
                <a:rPr lang="en-US" altLang="zh-CN" dirty="0"/>
                <a:t>fc, 64</a:t>
              </a:r>
              <a:endParaRPr lang="zh-CN" altLang="en-US" dirty="0"/>
            </a:p>
          </p:txBody>
        </p:sp>
        <p:cxnSp>
          <p:nvCxnSpPr>
            <p:cNvPr id="119" name="直接箭头连接符 118">
              <a:extLst>
                <a:ext uri="{FF2B5EF4-FFF2-40B4-BE49-F238E27FC236}">
                  <a16:creationId xmlns:a16="http://schemas.microsoft.com/office/drawing/2014/main" id="{BD9EAC2B-2BB4-4F83-A3BE-6AC204F07C38}"/>
                </a:ext>
              </a:extLst>
            </p:cNvPr>
            <p:cNvCxnSpPr>
              <a:cxnSpLocks/>
            </p:cNvCxnSpPr>
            <p:nvPr/>
          </p:nvCxnSpPr>
          <p:spPr>
            <a:xfrm>
              <a:off x="10530082" y="5709148"/>
              <a:ext cx="0" cy="20612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3" name="直接箭头连接符 112">
              <a:extLst>
                <a:ext uri="{FF2B5EF4-FFF2-40B4-BE49-F238E27FC236}">
                  <a16:creationId xmlns:a16="http://schemas.microsoft.com/office/drawing/2014/main" id="{B1ACBF62-DB89-4AF9-A113-30FD2B64F88D}"/>
                </a:ext>
              </a:extLst>
            </p:cNvPr>
            <p:cNvCxnSpPr>
              <a:cxnSpLocks/>
              <a:stCxn id="120" idx="2"/>
            </p:cNvCxnSpPr>
            <p:nvPr/>
          </p:nvCxnSpPr>
          <p:spPr>
            <a:xfrm>
              <a:off x="10530083" y="6161105"/>
              <a:ext cx="0" cy="34044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586E6B3E-951A-45E6-94C6-81A60F3B65DC}"/>
                </a:ext>
              </a:extLst>
            </p:cNvPr>
            <p:cNvSpPr txBox="1"/>
            <p:nvPr/>
          </p:nvSpPr>
          <p:spPr>
            <a:xfrm>
              <a:off x="10266995" y="6468882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</a:defRPr>
              </a:lvl1pPr>
            </a:lstStyle>
            <a:p>
              <a:r>
                <a:rPr lang="zh-CN" altLang="en-US" dirty="0"/>
                <a:t>输出</a:t>
              </a:r>
            </a:p>
          </p:txBody>
        </p: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152967F1-6CCC-4276-88D2-67A8DFF52DD3}"/>
                </a:ext>
              </a:extLst>
            </p:cNvPr>
            <p:cNvSpPr txBox="1"/>
            <p:nvPr/>
          </p:nvSpPr>
          <p:spPr>
            <a:xfrm>
              <a:off x="10504466" y="6130134"/>
              <a:ext cx="7553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姚体" panose="02010601030101010101" pitchFamily="2" charset="-122"/>
                  <a:ea typeface="方正姚体" panose="02010601030101010101" pitchFamily="2" charset="-122"/>
                </a:defRPr>
              </a:lvl1pPr>
            </a:lstStyle>
            <a:p>
              <a:r>
                <a:rPr lang="en-US" altLang="zh-CN" dirty="0"/>
                <a:t>sigmoid</a:t>
              </a:r>
              <a:endParaRPr lang="zh-CN" altLang="en-US" dirty="0"/>
            </a:p>
          </p:txBody>
        </p:sp>
      </p:grpSp>
      <p:sp>
        <p:nvSpPr>
          <p:cNvPr id="171" name="文本框 170">
            <a:extLst>
              <a:ext uri="{FF2B5EF4-FFF2-40B4-BE49-F238E27FC236}">
                <a16:creationId xmlns:a16="http://schemas.microsoft.com/office/drawing/2014/main" id="{350B3999-9754-4458-9A64-93304DA8EFDA}"/>
              </a:ext>
            </a:extLst>
          </p:cNvPr>
          <p:cNvSpPr txBox="1"/>
          <p:nvPr/>
        </p:nvSpPr>
        <p:spPr>
          <a:xfrm>
            <a:off x="468858" y="2517431"/>
            <a:ext cx="87896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zh-CN" altLang="en-US" sz="2200" b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初始卷积层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32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个卷积核，卷积核大小为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，步长为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 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对输出进行批标准化和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ReLU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激活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D9B2009E-A470-419F-93A1-025A0819EE46}"/>
              </a:ext>
            </a:extLst>
          </p:cNvPr>
          <p:cNvSpPr txBox="1"/>
          <p:nvPr/>
        </p:nvSpPr>
        <p:spPr>
          <a:xfrm>
            <a:off x="468858" y="3277166"/>
            <a:ext cx="87896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zh-CN" altLang="en-US" sz="2200" b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卷积块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：包含两层卷积层，每层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32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个卷积核，卷积核大小为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，步长为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，输出进行批标准化和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ReLU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激活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卷积块的输入和输出进行跳接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B9680E00-24CF-4E2B-8635-9E75BA462973}"/>
              </a:ext>
            </a:extLst>
          </p:cNvPr>
          <p:cNvSpPr/>
          <p:nvPr/>
        </p:nvSpPr>
        <p:spPr>
          <a:xfrm>
            <a:off x="9722329" y="1969259"/>
            <a:ext cx="2185550" cy="96093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1CB9478A-747A-47F0-9AD1-3E96CD3A5F7C}"/>
              </a:ext>
            </a:extLst>
          </p:cNvPr>
          <p:cNvSpPr txBox="1"/>
          <p:nvPr/>
        </p:nvSpPr>
        <p:spPr>
          <a:xfrm>
            <a:off x="468858" y="4036901"/>
            <a:ext cx="87896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zh-CN" altLang="en-US" sz="2200" b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预测头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：包含两层全连接层，每层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64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个单元，第一层输出进行批标准化和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ReLU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激活，第二层输出仅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ReLU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激活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最后使用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sigmoid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激活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BD729198-CA9B-4CC8-BF23-8DCED392C940}"/>
              </a:ext>
            </a:extLst>
          </p:cNvPr>
          <p:cNvSpPr/>
          <p:nvPr/>
        </p:nvSpPr>
        <p:spPr>
          <a:xfrm>
            <a:off x="9717959" y="5320648"/>
            <a:ext cx="1634217" cy="1148234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6643D0F-084B-4974-96D0-54B78A811F23}"/>
              </a:ext>
            </a:extLst>
          </p:cNvPr>
          <p:cNvGrpSpPr/>
          <p:nvPr/>
        </p:nvGrpSpPr>
        <p:grpSpPr>
          <a:xfrm>
            <a:off x="2537478" y="4865854"/>
            <a:ext cx="5021880" cy="1863019"/>
            <a:chOff x="2537478" y="4865854"/>
            <a:chExt cx="5021880" cy="1863019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BFA2BFC-AA80-4D22-B0B1-96664CD758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4" t="2583" r="5109" b="3658"/>
            <a:stretch/>
          </p:blipFill>
          <p:spPr bwMode="auto">
            <a:xfrm>
              <a:off x="2537478" y="4865854"/>
              <a:ext cx="2705081" cy="1863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E348E0A-8861-4CB6-AF84-0E0322424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4840" y="5354708"/>
              <a:ext cx="1944518" cy="8853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89768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/>
      <p:bldP spid="59" grpId="0"/>
      <p:bldP spid="62" grpId="0" animBg="1"/>
      <p:bldP spid="63" grpId="0"/>
      <p:bldP spid="6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AutoShape 4">
            <a:extLst>
              <a:ext uri="{FF2B5EF4-FFF2-40B4-BE49-F238E27FC236}">
                <a16:creationId xmlns:a16="http://schemas.microsoft.com/office/drawing/2014/main" id="{33279E8B-54ED-404C-B343-F2C162B1BCB1}"/>
              </a:ext>
            </a:extLst>
          </p:cNvPr>
          <p:cNvSpPr>
            <a:spLocks/>
          </p:cNvSpPr>
          <p:nvPr/>
        </p:nvSpPr>
        <p:spPr bwMode="auto">
          <a:xfrm>
            <a:off x="614010" y="356255"/>
            <a:ext cx="6237288" cy="419100"/>
          </a:xfrm>
          <a:custGeom>
            <a:avLst/>
            <a:gdLst>
              <a:gd name="T0" fmla="*/ 6237287 w 21600"/>
              <a:gd name="T1" fmla="*/ 419100 h 21600"/>
              <a:gd name="T2" fmla="*/ 6237287 w 21600"/>
              <a:gd name="T3" fmla="*/ 419100 h 21600"/>
              <a:gd name="T4" fmla="*/ 6237287 w 21600"/>
              <a:gd name="T5" fmla="*/ 419100 h 21600"/>
              <a:gd name="T6" fmla="*/ 6237287 w 21600"/>
              <a:gd name="T7" fmla="*/ 4191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SPECK32/64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的神经区分器</a:t>
            </a:r>
          </a:p>
        </p:txBody>
      </p:sp>
      <p:sp>
        <p:nvSpPr>
          <p:cNvPr id="85" name="AutoShape 6">
            <a:extLst>
              <a:ext uri="{FF2B5EF4-FFF2-40B4-BE49-F238E27FC236}">
                <a16:creationId xmlns:a16="http://schemas.microsoft.com/office/drawing/2014/main" id="{E3AD959C-342C-4522-82F0-5FB0B85362F3}"/>
              </a:ext>
            </a:extLst>
          </p:cNvPr>
          <p:cNvSpPr>
            <a:spLocks/>
          </p:cNvSpPr>
          <p:nvPr/>
        </p:nvSpPr>
        <p:spPr bwMode="auto">
          <a:xfrm>
            <a:off x="630678" y="765972"/>
            <a:ext cx="3890169" cy="139700"/>
          </a:xfrm>
          <a:custGeom>
            <a:avLst/>
            <a:gdLst>
              <a:gd name="T0" fmla="*/ 3890169 w 21600"/>
              <a:gd name="T1" fmla="*/ 139700 h 21600"/>
              <a:gd name="T2" fmla="*/ 3890169 w 21600"/>
              <a:gd name="T3" fmla="*/ 139700 h 21600"/>
              <a:gd name="T4" fmla="*/ 3890169 w 21600"/>
              <a:gd name="T5" fmla="*/ 139700 h 21600"/>
              <a:gd name="T6" fmla="*/ 3890169 w 21600"/>
              <a:gd name="T7" fmla="*/ 1397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1pPr>
            <a:lvl2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2pPr>
            <a:lvl3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3pPr>
            <a:lvl4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4pPr>
            <a:lvl5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5pPr>
            <a:lvl6pPr marL="18288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6pPr>
            <a:lvl7pPr marL="22860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7pPr>
            <a:lvl8pPr marL="27432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8pPr>
            <a:lvl9pPr marL="32004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9pPr>
          </a:lstStyle>
          <a:p>
            <a:pPr algn="l"/>
            <a:r>
              <a:rPr lang="en-US" altLang="zh-CN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Neural Distinguishers for Reduced Speck32/64</a:t>
            </a:r>
            <a:endParaRPr lang="zh-CN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AutoShape 7">
            <a:extLst>
              <a:ext uri="{FF2B5EF4-FFF2-40B4-BE49-F238E27FC236}">
                <a16:creationId xmlns:a16="http://schemas.microsoft.com/office/drawing/2014/main" id="{9F9784D1-BF0D-4AC6-BD01-F6BE86787E5A}"/>
              </a:ext>
            </a:extLst>
          </p:cNvPr>
          <p:cNvSpPr>
            <a:spLocks/>
          </p:cNvSpPr>
          <p:nvPr/>
        </p:nvSpPr>
        <p:spPr bwMode="auto">
          <a:xfrm>
            <a:off x="475103" y="299898"/>
            <a:ext cx="78582" cy="642144"/>
          </a:xfrm>
          <a:custGeom>
            <a:avLst/>
            <a:gdLst>
              <a:gd name="T0" fmla="*/ 78582 w 21600"/>
              <a:gd name="T1" fmla="*/ 642144 h 21600"/>
              <a:gd name="T2" fmla="*/ 78582 w 21600"/>
              <a:gd name="T3" fmla="*/ 642144 h 21600"/>
              <a:gd name="T4" fmla="*/ 78582 w 21600"/>
              <a:gd name="T5" fmla="*/ 642144 h 21600"/>
              <a:gd name="T6" fmla="*/ 78582 w 21600"/>
              <a:gd name="T7" fmla="*/ 6421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029ECF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algn="ctr" eaLnBrk="1">
              <a:defRPr/>
            </a:pPr>
            <a:endParaRPr lang="zh-CN" altLang="en-US" sz="900"/>
          </a:p>
        </p:txBody>
      </p:sp>
      <p:sp>
        <p:nvSpPr>
          <p:cNvPr id="91" name="Line 5">
            <a:extLst>
              <a:ext uri="{FF2B5EF4-FFF2-40B4-BE49-F238E27FC236}">
                <a16:creationId xmlns:a16="http://schemas.microsoft.com/office/drawing/2014/main" id="{04BF939E-22C3-413A-A9E4-AAD3B6637A79}"/>
              </a:ext>
            </a:extLst>
          </p:cNvPr>
          <p:cNvSpPr>
            <a:spLocks noChangeShapeType="1"/>
          </p:cNvSpPr>
          <p:nvPr/>
        </p:nvSpPr>
        <p:spPr bwMode="auto">
          <a:xfrm>
            <a:off x="500503" y="1040467"/>
            <a:ext cx="11160000" cy="0"/>
          </a:xfrm>
          <a:prstGeom prst="line">
            <a:avLst/>
          </a:prstGeom>
          <a:noFill/>
          <a:ln w="25400" cap="flat" cmpd="sng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1">
              <a:defRPr/>
            </a:pPr>
            <a:endParaRPr lang="es-ES" sz="2800">
              <a:effectLst>
                <a:outerShdw blurRad="38100" dist="38100" dir="2700000" algn="tl">
                  <a:srgbClr val="DDDDDD"/>
                </a:outerShdw>
              </a:effectLst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D8E2780-EA64-4E38-B77F-8A2793F6628A}"/>
              </a:ext>
            </a:extLst>
          </p:cNvPr>
          <p:cNvSpPr/>
          <p:nvPr/>
        </p:nvSpPr>
        <p:spPr>
          <a:xfrm>
            <a:off x="7369474" y="0"/>
            <a:ext cx="4822527" cy="1638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39DEC681-6C29-43C5-9F2E-3D4B43F3FBE8}"/>
              </a:ext>
            </a:extLst>
          </p:cNvPr>
          <p:cNvGrpSpPr/>
          <p:nvPr/>
        </p:nvGrpSpPr>
        <p:grpSpPr>
          <a:xfrm>
            <a:off x="475103" y="1207137"/>
            <a:ext cx="6642371" cy="430887"/>
            <a:chOff x="553685" y="1285193"/>
            <a:chExt cx="6642371" cy="430887"/>
          </a:xfrm>
        </p:grpSpPr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1AA31608-6B3F-463E-8E26-0558A84D1F5A}"/>
                </a:ext>
              </a:extLst>
            </p:cNvPr>
            <p:cNvSpPr txBox="1"/>
            <p:nvPr/>
          </p:nvSpPr>
          <p:spPr>
            <a:xfrm>
              <a:off x="805685" y="1285193"/>
              <a:ext cx="639037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训练神经网络模型</a:t>
              </a:r>
              <a:endPara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8" name="菱形 97">
              <a:extLst>
                <a:ext uri="{FF2B5EF4-FFF2-40B4-BE49-F238E27FC236}">
                  <a16:creationId xmlns:a16="http://schemas.microsoft.com/office/drawing/2014/main" id="{FDB9CA93-8D8F-461E-87D4-26F627D28053}"/>
                </a:ext>
              </a:extLst>
            </p:cNvPr>
            <p:cNvSpPr/>
            <p:nvPr/>
          </p:nvSpPr>
          <p:spPr>
            <a:xfrm>
              <a:off x="553685" y="1375251"/>
              <a:ext cx="252000" cy="252000"/>
            </a:xfrm>
            <a:prstGeom prst="diamond">
              <a:avLst/>
            </a:prstGeom>
            <a:solidFill>
              <a:srgbClr val="029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C89B06E-2229-4EF7-9605-329CA06A0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979" y="54777"/>
            <a:ext cx="4682344" cy="158324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230CD68-24A4-4555-AF45-D1656CE101D8}"/>
              </a:ext>
            </a:extLst>
          </p:cNvPr>
          <p:cNvSpPr txBox="1"/>
          <p:nvPr/>
        </p:nvSpPr>
        <p:spPr>
          <a:xfrm>
            <a:off x="397738" y="2027792"/>
            <a:ext cx="11160000" cy="1715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200" b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数据生成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：利用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Linux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随机数生成器获得</a:t>
            </a:r>
            <a:r>
              <a:rPr lang="en-US" altLang="zh-CN" sz="2200" i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个随机分布的</a:t>
            </a:r>
            <a:r>
              <a:rPr lang="zh-CN" altLang="en-US" sz="2200" dirty="0">
                <a:solidFill>
                  <a:srgbClr val="029EC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密钥</a:t>
            </a:r>
            <a:r>
              <a:rPr lang="en-US" altLang="zh-CN" sz="2200" i="1" dirty="0">
                <a:solidFill>
                  <a:srgbClr val="029E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200" i="1" baseline="-25000" dirty="0">
                <a:solidFill>
                  <a:srgbClr val="029EC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zh-CN" altLang="en-US" sz="2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差分为</a:t>
            </a:r>
            <a:r>
              <a:rPr lang="el-GR" altLang="zh-CN" sz="2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Δ = 0</a:t>
            </a:r>
            <a:r>
              <a:rPr lang="en-US" altLang="zh-CN" sz="2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x0040/0000</a:t>
            </a:r>
            <a:r>
              <a:rPr lang="zh-CN" altLang="en-US" sz="2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sz="2200" dirty="0">
                <a:solidFill>
                  <a:srgbClr val="029EC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明文对</a:t>
            </a:r>
            <a:r>
              <a:rPr lang="en-US" altLang="zh-CN" sz="2400" i="1" dirty="0">
                <a:solidFill>
                  <a:srgbClr val="029E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200" i="1" baseline="-25000" dirty="0">
                <a:solidFill>
                  <a:srgbClr val="029EC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随机生成</a:t>
            </a:r>
            <a:r>
              <a:rPr lang="en-US" altLang="zh-CN" sz="22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zh-CN" altLang="en-US" sz="2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维</a:t>
            </a:r>
            <a:r>
              <a:rPr lang="zh-CN" altLang="en-US" sz="2200" dirty="0">
                <a:solidFill>
                  <a:srgbClr val="029EC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二元标签向量</a:t>
            </a:r>
            <a:r>
              <a:rPr lang="en-US" altLang="zh-CN" sz="2200" dirty="0">
                <a:solidFill>
                  <a:srgbClr val="029E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若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200" i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0, 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则将明文对</a:t>
            </a:r>
            <a:r>
              <a:rPr lang="en-US" altLang="zh-C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200" i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的第二个明文用新的随机值覆盖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将</a:t>
            </a:r>
            <a:r>
              <a:rPr lang="en-US" altLang="zh-C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200" i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用</a:t>
            </a:r>
            <a:r>
              <a:rPr lang="en-US" altLang="zh-C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200" i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加密</a:t>
            </a:r>
            <a:r>
              <a:rPr lang="en-US" altLang="zh-CN" sz="2200" i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轮得到</a:t>
            </a:r>
            <a:r>
              <a:rPr lang="en-US" altLang="zh-C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200" i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200" dirty="0">
                <a:solidFill>
                  <a:srgbClr val="029EC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(X, Y) = ({</a:t>
            </a:r>
            <a:r>
              <a:rPr lang="en-US" altLang="zh-CN" sz="2200" i="1" dirty="0">
                <a:solidFill>
                  <a:srgbClr val="029E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200" i="1" baseline="-25000" dirty="0">
                <a:solidFill>
                  <a:srgbClr val="029EC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200" dirty="0">
                <a:solidFill>
                  <a:srgbClr val="029EC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}, Y)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即为数据集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照此方法生成大小分别为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lang="en-US" altLang="zh-CN" sz="2200" baseline="300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lang="en-US" altLang="zh-CN" sz="2200" baseline="300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的训练集和验证集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en-US" altLang="zh-CN" sz="2200" i="1" baseline="-25000" dirty="0">
              <a:solidFill>
                <a:prstClr val="blac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23DC9FA-56A9-479F-9BF4-4EB1F6B3C88D}"/>
              </a:ext>
            </a:extLst>
          </p:cNvPr>
          <p:cNvSpPr txBox="1"/>
          <p:nvPr/>
        </p:nvSpPr>
        <p:spPr>
          <a:xfrm>
            <a:off x="397738" y="4032928"/>
            <a:ext cx="11160000" cy="866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200" b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训练参数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：训练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200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epoch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，批大小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5000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，损失函数为均方误差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(Mean Square Error, MSE)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，添加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L2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正则项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使用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Adam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优化算法，默认参数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  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设置循环学习速率</a:t>
            </a:r>
            <a:endParaRPr lang="en-US" altLang="zh-CN" sz="2200" i="1" baseline="-25000" dirty="0">
              <a:solidFill>
                <a:prstClr val="blac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2AEC7D5-45A0-46EC-BADF-6AC470D72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575" y="4898934"/>
            <a:ext cx="3778326" cy="4320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2724FAD7-6865-446B-BC61-B57C5011459B}"/>
              </a:ext>
            </a:extLst>
          </p:cNvPr>
          <p:cNvGrpSpPr/>
          <p:nvPr/>
        </p:nvGrpSpPr>
        <p:grpSpPr>
          <a:xfrm>
            <a:off x="397738" y="5330934"/>
            <a:ext cx="4567801" cy="459741"/>
            <a:chOff x="397738" y="4913962"/>
            <a:chExt cx="4567801" cy="459741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BAA0523-D1BC-4512-A70D-E9C316117834}"/>
                </a:ext>
              </a:extLst>
            </p:cNvPr>
            <p:cNvSpPr txBox="1"/>
            <p:nvPr/>
          </p:nvSpPr>
          <p:spPr>
            <a:xfrm>
              <a:off x="397738" y="4913962"/>
              <a:ext cx="4567801" cy="459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342900" lvl="0" indent="-342900" algn="just">
                <a:lnSpc>
                  <a:spcPct val="120000"/>
                </a:lnSpc>
                <a:buFont typeface="Arial" panose="020B0604020202020204" pitchFamily="34" charset="0"/>
                <a:buChar char="•"/>
                <a:defRPr sz="2200" b="1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defRPr>
              </a:lvl1pPr>
            </a:lstStyle>
            <a:p>
              <a:pPr marL="0" indent="342000">
                <a:buNone/>
              </a:pPr>
              <a:r>
                <a:rPr lang="zh-CN" altLang="en-US" b="0" dirty="0"/>
                <a:t>其中</a:t>
              </a:r>
              <a:r>
                <a:rPr lang="en-US" altLang="zh-CN" b="0" dirty="0"/>
                <a:t>								   .</a:t>
              </a:r>
              <a:endParaRPr lang="en-US" altLang="zh-CN" b="0" i="1" dirty="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20AD5622-D5C3-4760-BAF3-3626F3B77655}"/>
                </a:ext>
              </a:extLst>
            </p:cNvPr>
            <p:cNvGrpSpPr/>
            <p:nvPr/>
          </p:nvGrpSpPr>
          <p:grpSpPr>
            <a:xfrm>
              <a:off x="1429454" y="4961749"/>
              <a:ext cx="3379021" cy="360000"/>
              <a:chOff x="1429454" y="4961749"/>
              <a:chExt cx="3379021" cy="360000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590D65E7-E26C-4B62-8727-83F54666F8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9454" y="4961749"/>
                <a:ext cx="2608616" cy="360000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A2C74B0D-14AD-410D-B273-16088B6970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3914" r="53198"/>
              <a:stretch/>
            </p:blipFill>
            <p:spPr>
              <a:xfrm>
                <a:off x="4038070" y="4961749"/>
                <a:ext cx="75328" cy="360000"/>
              </a:xfrm>
              <a:prstGeom prst="rect">
                <a:avLst/>
              </a:prstGeom>
            </p:spPr>
          </p:pic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20DCDCE9-B0E8-4AD7-82C8-F25E7D8BF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13398" y="4961749"/>
                <a:ext cx="695077" cy="36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9941802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425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925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BE0D615B-964B-4886-B3C4-0C38519E38C5}"/>
              </a:ext>
            </a:extLst>
          </p:cNvPr>
          <p:cNvGrpSpPr/>
          <p:nvPr/>
        </p:nvGrpSpPr>
        <p:grpSpPr>
          <a:xfrm>
            <a:off x="4790501" y="2146429"/>
            <a:ext cx="4121594" cy="682157"/>
            <a:chOff x="1971101" y="2146429"/>
            <a:chExt cx="4121594" cy="682157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4BFB306F-B213-4857-84B6-959925605CCD}"/>
                </a:ext>
              </a:extLst>
            </p:cNvPr>
            <p:cNvCxnSpPr>
              <a:cxnSpLocks/>
            </p:cNvCxnSpPr>
            <p:nvPr/>
          </p:nvCxnSpPr>
          <p:spPr>
            <a:xfrm>
              <a:off x="2837234" y="2146429"/>
              <a:ext cx="2524328" cy="0"/>
            </a:xfrm>
            <a:prstGeom prst="line">
              <a:avLst/>
            </a:prstGeom>
            <a:ln w="19050">
              <a:solidFill>
                <a:srgbClr val="D744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D3D0F74C-05EC-4901-8605-6548E73E7EFA}"/>
                </a:ext>
              </a:extLst>
            </p:cNvPr>
            <p:cNvGrpSpPr/>
            <p:nvPr/>
          </p:nvGrpSpPr>
          <p:grpSpPr>
            <a:xfrm>
              <a:off x="1971101" y="2213197"/>
              <a:ext cx="4121594" cy="615389"/>
              <a:chOff x="7180590" y="2519459"/>
              <a:chExt cx="4121594" cy="615389"/>
            </a:xfrm>
          </p:grpSpPr>
          <p:sp>
            <p:nvSpPr>
              <p:cNvPr id="37" name="箭头: 下 36">
                <a:extLst>
                  <a:ext uri="{FF2B5EF4-FFF2-40B4-BE49-F238E27FC236}">
                    <a16:creationId xmlns:a16="http://schemas.microsoft.com/office/drawing/2014/main" id="{ABE5D583-7751-4F92-9E44-4E3DD81E14B0}"/>
                  </a:ext>
                </a:extLst>
              </p:cNvPr>
              <p:cNvSpPr/>
              <p:nvPr/>
            </p:nvSpPr>
            <p:spPr>
              <a:xfrm>
                <a:off x="9159995" y="2519459"/>
                <a:ext cx="175098" cy="219333"/>
              </a:xfrm>
              <a:prstGeom prst="downArrow">
                <a:avLst/>
              </a:prstGeom>
              <a:solidFill>
                <a:srgbClr val="D744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3E328151-FE6C-4239-988E-BD4E5EAF7A90}"/>
                  </a:ext>
                </a:extLst>
              </p:cNvPr>
              <p:cNvSpPr/>
              <p:nvPr/>
            </p:nvSpPr>
            <p:spPr>
              <a:xfrm>
                <a:off x="7180590" y="2703961"/>
                <a:ext cx="412159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200" dirty="0">
                    <a:solidFill>
                      <a:srgbClr val="D74434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网络输出与真实值误差尽量小</a:t>
                </a:r>
              </a:p>
            </p:txBody>
          </p:sp>
        </p:grpSp>
      </p:grpSp>
      <p:sp>
        <p:nvSpPr>
          <p:cNvPr id="82" name="AutoShape 4">
            <a:extLst>
              <a:ext uri="{FF2B5EF4-FFF2-40B4-BE49-F238E27FC236}">
                <a16:creationId xmlns:a16="http://schemas.microsoft.com/office/drawing/2014/main" id="{33279E8B-54ED-404C-B343-F2C162B1BCB1}"/>
              </a:ext>
            </a:extLst>
          </p:cNvPr>
          <p:cNvSpPr>
            <a:spLocks/>
          </p:cNvSpPr>
          <p:nvPr/>
        </p:nvSpPr>
        <p:spPr bwMode="auto">
          <a:xfrm>
            <a:off x="614010" y="356255"/>
            <a:ext cx="6237288" cy="419100"/>
          </a:xfrm>
          <a:custGeom>
            <a:avLst/>
            <a:gdLst>
              <a:gd name="T0" fmla="*/ 6237287 w 21600"/>
              <a:gd name="T1" fmla="*/ 419100 h 21600"/>
              <a:gd name="T2" fmla="*/ 6237287 w 21600"/>
              <a:gd name="T3" fmla="*/ 419100 h 21600"/>
              <a:gd name="T4" fmla="*/ 6237287 w 21600"/>
              <a:gd name="T5" fmla="*/ 419100 h 21600"/>
              <a:gd name="T6" fmla="*/ 6237287 w 21600"/>
              <a:gd name="T7" fmla="*/ 4191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SPECK32/64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的神经区分器</a:t>
            </a:r>
          </a:p>
        </p:txBody>
      </p:sp>
      <p:sp>
        <p:nvSpPr>
          <p:cNvPr id="85" name="AutoShape 6">
            <a:extLst>
              <a:ext uri="{FF2B5EF4-FFF2-40B4-BE49-F238E27FC236}">
                <a16:creationId xmlns:a16="http://schemas.microsoft.com/office/drawing/2014/main" id="{E3AD959C-342C-4522-82F0-5FB0B85362F3}"/>
              </a:ext>
            </a:extLst>
          </p:cNvPr>
          <p:cNvSpPr>
            <a:spLocks/>
          </p:cNvSpPr>
          <p:nvPr/>
        </p:nvSpPr>
        <p:spPr bwMode="auto">
          <a:xfrm>
            <a:off x="630678" y="765972"/>
            <a:ext cx="3890169" cy="139700"/>
          </a:xfrm>
          <a:custGeom>
            <a:avLst/>
            <a:gdLst>
              <a:gd name="T0" fmla="*/ 3890169 w 21600"/>
              <a:gd name="T1" fmla="*/ 139700 h 21600"/>
              <a:gd name="T2" fmla="*/ 3890169 w 21600"/>
              <a:gd name="T3" fmla="*/ 139700 h 21600"/>
              <a:gd name="T4" fmla="*/ 3890169 w 21600"/>
              <a:gd name="T5" fmla="*/ 139700 h 21600"/>
              <a:gd name="T6" fmla="*/ 3890169 w 21600"/>
              <a:gd name="T7" fmla="*/ 1397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1pPr>
            <a:lvl2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2pPr>
            <a:lvl3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3pPr>
            <a:lvl4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4pPr>
            <a:lvl5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5pPr>
            <a:lvl6pPr marL="18288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6pPr>
            <a:lvl7pPr marL="22860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7pPr>
            <a:lvl8pPr marL="27432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8pPr>
            <a:lvl9pPr marL="32004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9pPr>
          </a:lstStyle>
          <a:p>
            <a:pPr algn="l"/>
            <a:r>
              <a:rPr lang="en-US" altLang="zh-CN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Neural Distinguishers for Reduced Speck32/64</a:t>
            </a:r>
            <a:endParaRPr lang="zh-CN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AutoShape 7">
            <a:extLst>
              <a:ext uri="{FF2B5EF4-FFF2-40B4-BE49-F238E27FC236}">
                <a16:creationId xmlns:a16="http://schemas.microsoft.com/office/drawing/2014/main" id="{9F9784D1-BF0D-4AC6-BD01-F6BE86787E5A}"/>
              </a:ext>
            </a:extLst>
          </p:cNvPr>
          <p:cNvSpPr>
            <a:spLocks/>
          </p:cNvSpPr>
          <p:nvPr/>
        </p:nvSpPr>
        <p:spPr bwMode="auto">
          <a:xfrm>
            <a:off x="475103" y="299898"/>
            <a:ext cx="78582" cy="642144"/>
          </a:xfrm>
          <a:custGeom>
            <a:avLst/>
            <a:gdLst>
              <a:gd name="T0" fmla="*/ 78582 w 21600"/>
              <a:gd name="T1" fmla="*/ 642144 h 21600"/>
              <a:gd name="T2" fmla="*/ 78582 w 21600"/>
              <a:gd name="T3" fmla="*/ 642144 h 21600"/>
              <a:gd name="T4" fmla="*/ 78582 w 21600"/>
              <a:gd name="T5" fmla="*/ 642144 h 21600"/>
              <a:gd name="T6" fmla="*/ 78582 w 21600"/>
              <a:gd name="T7" fmla="*/ 6421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029ECF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algn="ctr" eaLnBrk="1">
              <a:defRPr/>
            </a:pPr>
            <a:endParaRPr lang="zh-CN" altLang="en-US" sz="900"/>
          </a:p>
        </p:txBody>
      </p:sp>
      <p:sp>
        <p:nvSpPr>
          <p:cNvPr id="91" name="Line 5">
            <a:extLst>
              <a:ext uri="{FF2B5EF4-FFF2-40B4-BE49-F238E27FC236}">
                <a16:creationId xmlns:a16="http://schemas.microsoft.com/office/drawing/2014/main" id="{04BF939E-22C3-413A-A9E4-AAD3B6637A79}"/>
              </a:ext>
            </a:extLst>
          </p:cNvPr>
          <p:cNvSpPr>
            <a:spLocks noChangeShapeType="1"/>
          </p:cNvSpPr>
          <p:nvPr/>
        </p:nvSpPr>
        <p:spPr bwMode="auto">
          <a:xfrm>
            <a:off x="500503" y="1040467"/>
            <a:ext cx="11160000" cy="0"/>
          </a:xfrm>
          <a:prstGeom prst="line">
            <a:avLst/>
          </a:prstGeom>
          <a:noFill/>
          <a:ln w="25400" cap="flat" cmpd="sng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1">
              <a:defRPr/>
            </a:pPr>
            <a:endParaRPr lang="es-ES" sz="2800">
              <a:effectLst>
                <a:outerShdw blurRad="38100" dist="38100" dir="2700000" algn="tl">
                  <a:srgbClr val="DDDDDD"/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39DEC681-6C29-43C5-9F2E-3D4B43F3FBE8}"/>
              </a:ext>
            </a:extLst>
          </p:cNvPr>
          <p:cNvGrpSpPr/>
          <p:nvPr/>
        </p:nvGrpSpPr>
        <p:grpSpPr>
          <a:xfrm>
            <a:off x="475103" y="1207137"/>
            <a:ext cx="6642371" cy="430887"/>
            <a:chOff x="553685" y="1285193"/>
            <a:chExt cx="6642371" cy="430887"/>
          </a:xfrm>
        </p:grpSpPr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1AA31608-6B3F-463E-8E26-0558A84D1F5A}"/>
                </a:ext>
              </a:extLst>
            </p:cNvPr>
            <p:cNvSpPr txBox="1"/>
            <p:nvPr/>
          </p:nvSpPr>
          <p:spPr>
            <a:xfrm>
              <a:off x="805685" y="1285193"/>
              <a:ext cx="639037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训练神经网络模型</a:t>
              </a:r>
              <a:endPara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8" name="菱形 97">
              <a:extLst>
                <a:ext uri="{FF2B5EF4-FFF2-40B4-BE49-F238E27FC236}">
                  <a16:creationId xmlns:a16="http://schemas.microsoft.com/office/drawing/2014/main" id="{FDB9CA93-8D8F-461E-87D4-26F627D28053}"/>
                </a:ext>
              </a:extLst>
            </p:cNvPr>
            <p:cNvSpPr/>
            <p:nvPr/>
          </p:nvSpPr>
          <p:spPr>
            <a:xfrm>
              <a:off x="553685" y="1375251"/>
              <a:ext cx="252000" cy="252000"/>
            </a:xfrm>
            <a:prstGeom prst="diamond">
              <a:avLst/>
            </a:prstGeom>
            <a:solidFill>
              <a:srgbClr val="029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D8532959-7EED-4CFB-83F2-D3BE6F4C91E7}"/>
              </a:ext>
            </a:extLst>
          </p:cNvPr>
          <p:cNvSpPr txBox="1"/>
          <p:nvPr/>
        </p:nvSpPr>
        <p:spPr>
          <a:xfrm>
            <a:off x="468857" y="1757696"/>
            <a:ext cx="111916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zh-CN" altLang="en-US" sz="2200" b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训练目标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：调整超参数，使得神经网络尽量拟合正确的映射。</a:t>
            </a:r>
            <a:endParaRPr lang="en-US" altLang="zh-CN" sz="2200" dirty="0">
              <a:solidFill>
                <a:prstClr val="blac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A3E1C90-F444-475B-A017-F771F6E89DDA}"/>
              </a:ext>
            </a:extLst>
          </p:cNvPr>
          <p:cNvGrpSpPr/>
          <p:nvPr/>
        </p:nvGrpSpPr>
        <p:grpSpPr>
          <a:xfrm>
            <a:off x="2167555" y="2146429"/>
            <a:ext cx="2218090" cy="682157"/>
            <a:chOff x="2167555" y="2146429"/>
            <a:chExt cx="2218090" cy="682157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5FB6029F-5F72-4E6C-8F14-BB773BAA12B7}"/>
                </a:ext>
              </a:extLst>
            </p:cNvPr>
            <p:cNvCxnSpPr>
              <a:cxnSpLocks/>
            </p:cNvCxnSpPr>
            <p:nvPr/>
          </p:nvCxnSpPr>
          <p:spPr>
            <a:xfrm>
              <a:off x="2837234" y="2146429"/>
              <a:ext cx="878732" cy="0"/>
            </a:xfrm>
            <a:prstGeom prst="line">
              <a:avLst/>
            </a:prstGeom>
            <a:ln w="19050">
              <a:solidFill>
                <a:srgbClr val="D744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1C9FFBDC-9982-434B-8AB0-C3A0AD61DF4E}"/>
                </a:ext>
              </a:extLst>
            </p:cNvPr>
            <p:cNvGrpSpPr/>
            <p:nvPr/>
          </p:nvGrpSpPr>
          <p:grpSpPr>
            <a:xfrm>
              <a:off x="2167555" y="2213197"/>
              <a:ext cx="2218090" cy="615389"/>
              <a:chOff x="7377044" y="2519459"/>
              <a:chExt cx="2218090" cy="615389"/>
            </a:xfrm>
          </p:grpSpPr>
          <p:sp>
            <p:nvSpPr>
              <p:cNvPr id="23" name="箭头: 下 22">
                <a:extLst>
                  <a:ext uri="{FF2B5EF4-FFF2-40B4-BE49-F238E27FC236}">
                    <a16:creationId xmlns:a16="http://schemas.microsoft.com/office/drawing/2014/main" id="{3B0CA4AF-41E2-4A80-96B7-983C385353B6}"/>
                  </a:ext>
                </a:extLst>
              </p:cNvPr>
              <p:cNvSpPr/>
              <p:nvPr/>
            </p:nvSpPr>
            <p:spPr>
              <a:xfrm>
                <a:off x="8404697" y="2519459"/>
                <a:ext cx="175098" cy="219333"/>
              </a:xfrm>
              <a:prstGeom prst="downArrow">
                <a:avLst/>
              </a:prstGeom>
              <a:solidFill>
                <a:srgbClr val="D744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F2A17CA2-6A35-4A2B-9528-4F0CD9C98385}"/>
                  </a:ext>
                </a:extLst>
              </p:cNvPr>
              <p:cNvSpPr/>
              <p:nvPr/>
            </p:nvSpPr>
            <p:spPr>
              <a:xfrm>
                <a:off x="7377044" y="2703961"/>
                <a:ext cx="221809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200" dirty="0">
                    <a:solidFill>
                      <a:srgbClr val="D74434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权值</a:t>
                </a:r>
                <a:r>
                  <a:rPr lang="en-US" altLang="zh-CN" sz="2200" i="1" dirty="0">
                    <a:solidFill>
                      <a:srgbClr val="D74434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w</a:t>
                </a:r>
                <a:r>
                  <a:rPr lang="en-US" altLang="zh-CN" sz="2200" dirty="0">
                    <a:solidFill>
                      <a:srgbClr val="D74434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en-US" sz="2200" dirty="0">
                    <a:solidFill>
                      <a:srgbClr val="D74434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偏置</a:t>
                </a:r>
                <a:r>
                  <a:rPr lang="en-US" altLang="zh-CN" sz="2200" i="1" dirty="0">
                    <a:solidFill>
                      <a:srgbClr val="D74434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b</a:t>
                </a:r>
                <a:endParaRPr lang="zh-CN" altLang="en-US" sz="2200" i="1" dirty="0">
                  <a:solidFill>
                    <a:srgbClr val="D74434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76777126-2444-49A4-B5D1-EFBFE3FDCDD3}"/>
              </a:ext>
            </a:extLst>
          </p:cNvPr>
          <p:cNvSpPr txBox="1"/>
          <p:nvPr/>
        </p:nvSpPr>
        <p:spPr>
          <a:xfrm>
            <a:off x="468857" y="2355252"/>
            <a:ext cx="32471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如何衡量误差大小？</a:t>
            </a:r>
            <a:endParaRPr lang="en-US" altLang="zh-CN" sz="2200" dirty="0">
              <a:solidFill>
                <a:prstClr val="blac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BE421F7-2002-45DC-B8D8-DFC74E6BA03E}"/>
              </a:ext>
            </a:extLst>
          </p:cNvPr>
          <p:cNvSpPr txBox="1"/>
          <p:nvPr/>
        </p:nvSpPr>
        <p:spPr>
          <a:xfrm>
            <a:off x="3225873" y="2355251"/>
            <a:ext cx="31391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algn="just"/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损失函数 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 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正则项</a:t>
            </a:r>
            <a:endParaRPr lang="en-US" altLang="zh-CN" sz="2200" dirty="0">
              <a:solidFill>
                <a:prstClr val="blac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756F25E-6E0D-4183-A833-B5710D351622}"/>
              </a:ext>
            </a:extLst>
          </p:cNvPr>
          <p:cNvSpPr txBox="1"/>
          <p:nvPr/>
        </p:nvSpPr>
        <p:spPr>
          <a:xfrm>
            <a:off x="468855" y="2788793"/>
            <a:ext cx="2021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algn="just"/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一般形式：</a:t>
            </a:r>
            <a:endParaRPr lang="en-US" altLang="zh-CN" sz="2200" i="1" dirty="0">
              <a:solidFill>
                <a:prstClr val="blac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F968FC0-400E-4389-8555-C600F463B16F}"/>
              </a:ext>
            </a:extLst>
          </p:cNvPr>
          <p:cNvSpPr txBox="1"/>
          <p:nvPr/>
        </p:nvSpPr>
        <p:spPr>
          <a:xfrm>
            <a:off x="468855" y="4068184"/>
            <a:ext cx="23683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algn="just"/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常用损失函数：</a:t>
            </a:r>
            <a:endParaRPr lang="en-US" altLang="zh-CN" sz="2200" i="1" dirty="0">
              <a:solidFill>
                <a:prstClr val="blac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D82E826-E39F-4110-B001-95A9F82A3041}"/>
              </a:ext>
            </a:extLst>
          </p:cNvPr>
          <p:cNvGrpSpPr/>
          <p:nvPr/>
        </p:nvGrpSpPr>
        <p:grpSpPr>
          <a:xfrm>
            <a:off x="468853" y="4481063"/>
            <a:ext cx="5056994" cy="936000"/>
            <a:chOff x="468853" y="4481063"/>
            <a:chExt cx="5056994" cy="936000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3E01C24F-3DC6-44F1-9AC6-A26C8A8F4419}"/>
                </a:ext>
              </a:extLst>
            </p:cNvPr>
            <p:cNvSpPr txBox="1"/>
            <p:nvPr/>
          </p:nvSpPr>
          <p:spPr>
            <a:xfrm>
              <a:off x="468853" y="4733619"/>
              <a:ext cx="169870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0" algn="just"/>
              <a:r>
                <a:rPr lang="zh-CN" alt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均方误差</a:t>
              </a:r>
              <a:endParaRPr lang="en-US" altLang="zh-CN" sz="2200" i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45E058FA-148F-4612-9F84-2EA53219F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8728" y="4481063"/>
              <a:ext cx="3207119" cy="936000"/>
            </a:xfrm>
            <a:prstGeom prst="rect">
              <a:avLst/>
            </a:prstGeom>
          </p:spPr>
        </p:pic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5EBF623-0F24-4F76-B6AC-3929B388150E}"/>
              </a:ext>
            </a:extLst>
          </p:cNvPr>
          <p:cNvGrpSpPr/>
          <p:nvPr/>
        </p:nvGrpSpPr>
        <p:grpSpPr>
          <a:xfrm>
            <a:off x="468852" y="5448982"/>
            <a:ext cx="4949454" cy="936000"/>
            <a:chOff x="468852" y="5448982"/>
            <a:chExt cx="4949454" cy="936000"/>
          </a:xfrm>
        </p:grpSpPr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6212DD30-6EFC-4E88-8897-43269666CE6D}"/>
                </a:ext>
              </a:extLst>
            </p:cNvPr>
            <p:cNvSpPr txBox="1"/>
            <p:nvPr/>
          </p:nvSpPr>
          <p:spPr>
            <a:xfrm>
              <a:off x="468852" y="5701538"/>
              <a:ext cx="169870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0" algn="just"/>
              <a:r>
                <a:rPr lang="zh-CN" alt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交叉熵</a:t>
              </a:r>
              <a:endParaRPr lang="en-US" altLang="zh-CN" sz="2200" i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3FB2E953-1AAD-4C09-A3ED-5637421C1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18728" y="5448982"/>
              <a:ext cx="3099578" cy="936000"/>
            </a:xfrm>
            <a:prstGeom prst="rect">
              <a:avLst/>
            </a:prstGeom>
          </p:spPr>
        </p:pic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606C649E-A7CF-4273-A779-37E8DD9C20E2}"/>
              </a:ext>
            </a:extLst>
          </p:cNvPr>
          <p:cNvSpPr txBox="1"/>
          <p:nvPr/>
        </p:nvSpPr>
        <p:spPr>
          <a:xfrm>
            <a:off x="5760814" y="4068184"/>
            <a:ext cx="23683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algn="just"/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常用正则项：</a:t>
            </a:r>
            <a:endParaRPr lang="en-US" altLang="zh-CN" sz="2200" i="1" dirty="0">
              <a:solidFill>
                <a:prstClr val="blac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F1662840-404E-4BB5-BD00-4E46F59D455F}"/>
              </a:ext>
            </a:extLst>
          </p:cNvPr>
          <p:cNvGrpSpPr/>
          <p:nvPr/>
        </p:nvGrpSpPr>
        <p:grpSpPr>
          <a:xfrm>
            <a:off x="5760814" y="4481063"/>
            <a:ext cx="4906032" cy="936000"/>
            <a:chOff x="5760814" y="4481063"/>
            <a:chExt cx="4906032" cy="936000"/>
          </a:xfrm>
        </p:grpSpPr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9D68A7D0-E6BE-472A-96E6-B273C8F60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62107" y="4481063"/>
              <a:ext cx="2804739" cy="936000"/>
            </a:xfrm>
            <a:prstGeom prst="rect">
              <a:avLst/>
            </a:prstGeom>
          </p:spPr>
        </p:pic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F6C63E24-E3AA-46AD-925E-B8EB980B2F67}"/>
                </a:ext>
              </a:extLst>
            </p:cNvPr>
            <p:cNvSpPr txBox="1"/>
            <p:nvPr/>
          </p:nvSpPr>
          <p:spPr>
            <a:xfrm>
              <a:off x="5760814" y="4729868"/>
              <a:ext cx="192032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0" algn="just"/>
              <a:r>
                <a:rPr lang="en-US" altLang="zh-CN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L1</a:t>
              </a:r>
              <a:r>
                <a:rPr lang="zh-CN" alt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正则项</a:t>
              </a:r>
              <a:endParaRPr lang="en-US" altLang="zh-CN" sz="2200" i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85FF00F2-F254-4D28-A14A-1F1E3A41B33D}"/>
              </a:ext>
            </a:extLst>
          </p:cNvPr>
          <p:cNvGrpSpPr/>
          <p:nvPr/>
        </p:nvGrpSpPr>
        <p:grpSpPr>
          <a:xfrm>
            <a:off x="5760814" y="5448980"/>
            <a:ext cx="4906031" cy="936000"/>
            <a:chOff x="5760814" y="5448980"/>
            <a:chExt cx="4906031" cy="936000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40F61314-85D0-4CDD-8415-12D690D2B032}"/>
                </a:ext>
              </a:extLst>
            </p:cNvPr>
            <p:cNvSpPr txBox="1"/>
            <p:nvPr/>
          </p:nvSpPr>
          <p:spPr>
            <a:xfrm>
              <a:off x="5760814" y="5701537"/>
              <a:ext cx="192032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0" algn="just"/>
              <a:r>
                <a:rPr lang="en-US" altLang="zh-CN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L2</a:t>
              </a:r>
              <a:r>
                <a:rPr lang="zh-CN" alt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正则项</a:t>
              </a:r>
              <a:endParaRPr lang="en-US" altLang="zh-CN" sz="2200" i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E55110F3-19A2-4323-8470-F878015A2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62106" y="5448980"/>
              <a:ext cx="2804739" cy="936000"/>
            </a:xfrm>
            <a:prstGeom prst="rect">
              <a:avLst/>
            </a:prstGeom>
          </p:spPr>
        </p:pic>
      </p:grpSp>
      <p:pic>
        <p:nvPicPr>
          <p:cNvPr id="51" name="图片 50">
            <a:extLst>
              <a:ext uri="{FF2B5EF4-FFF2-40B4-BE49-F238E27FC236}">
                <a16:creationId xmlns:a16="http://schemas.microsoft.com/office/drawing/2014/main" id="{F5B0BFC5-4E84-42A6-A305-99164E9EDE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6788" y="2926613"/>
            <a:ext cx="3687429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211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5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2" grpId="0"/>
      <p:bldP spid="33" grpId="0"/>
      <p:bldP spid="42" grpId="0"/>
      <p:bldP spid="44" grpId="0"/>
      <p:bldP spid="5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700EEAC-5292-4097-905D-6ED08B5BB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8243" y="4436360"/>
            <a:ext cx="4590686" cy="5023539"/>
          </a:xfrm>
          <a:prstGeom prst="rect">
            <a:avLst/>
          </a:prstGeom>
        </p:spPr>
      </p:pic>
      <p:grpSp>
        <p:nvGrpSpPr>
          <p:cNvPr id="71" name="组合 70">
            <a:extLst>
              <a:ext uri="{FF2B5EF4-FFF2-40B4-BE49-F238E27FC236}">
                <a16:creationId xmlns:a16="http://schemas.microsoft.com/office/drawing/2014/main" id="{9CE3F28C-5E4F-4024-9EC2-67EEF4B5F0F6}"/>
              </a:ext>
            </a:extLst>
          </p:cNvPr>
          <p:cNvGrpSpPr/>
          <p:nvPr/>
        </p:nvGrpSpPr>
        <p:grpSpPr>
          <a:xfrm>
            <a:off x="1471660" y="670349"/>
            <a:ext cx="677109" cy="1930770"/>
            <a:chOff x="1185507" y="747748"/>
            <a:chExt cx="677109" cy="1930770"/>
          </a:xfrm>
        </p:grpSpPr>
        <p:sp>
          <p:nvSpPr>
            <p:cNvPr id="70" name="矩形: 圆角 69">
              <a:extLst>
                <a:ext uri="{FF2B5EF4-FFF2-40B4-BE49-F238E27FC236}">
                  <a16:creationId xmlns:a16="http://schemas.microsoft.com/office/drawing/2014/main" id="{78AB0D35-F6C9-409E-A8C9-E04DC2EE0B37}"/>
                </a:ext>
              </a:extLst>
            </p:cNvPr>
            <p:cNvSpPr/>
            <p:nvPr/>
          </p:nvSpPr>
          <p:spPr>
            <a:xfrm>
              <a:off x="1185507" y="747748"/>
              <a:ext cx="677109" cy="193077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0420F65-994B-4F17-84DF-02C57675BA78}"/>
                </a:ext>
              </a:extLst>
            </p:cNvPr>
            <p:cNvSpPr txBox="1"/>
            <p:nvPr/>
          </p:nvSpPr>
          <p:spPr>
            <a:xfrm>
              <a:off x="1185507" y="839913"/>
              <a:ext cx="677108" cy="174644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756AAAA2-B208-43F0-B706-0DF0D0C962ED}"/>
              </a:ext>
            </a:extLst>
          </p:cNvPr>
          <p:cNvGrpSpPr/>
          <p:nvPr/>
        </p:nvGrpSpPr>
        <p:grpSpPr>
          <a:xfrm>
            <a:off x="3560356" y="1541497"/>
            <a:ext cx="4139038" cy="610707"/>
            <a:chOff x="3988578" y="1421425"/>
            <a:chExt cx="4139038" cy="610707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274A86B-4C6E-4DEA-AE00-415AF8E90E43}"/>
                </a:ext>
              </a:extLst>
            </p:cNvPr>
            <p:cNvSpPr txBox="1"/>
            <p:nvPr/>
          </p:nvSpPr>
          <p:spPr>
            <a:xfrm>
              <a:off x="4640764" y="1421425"/>
              <a:ext cx="34868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SPECK</a:t>
              </a:r>
              <a:r>
                <a:rPr lang="zh-CN" altLang="en-US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算法族简介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DFFDFDA0-F71A-4857-8792-4CCEC7BC62C1}"/>
                </a:ext>
              </a:extLst>
            </p:cNvPr>
            <p:cNvGrpSpPr/>
            <p:nvPr/>
          </p:nvGrpSpPr>
          <p:grpSpPr>
            <a:xfrm>
              <a:off x="3988578" y="1476610"/>
              <a:ext cx="4139038" cy="555522"/>
              <a:chOff x="3988578" y="1476610"/>
              <a:chExt cx="4139038" cy="555522"/>
            </a:xfrm>
          </p:grpSpPr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ED4A0DD0-FBDE-4658-B7E7-6F4DCB657D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11930" y="1502542"/>
                <a:ext cx="503658" cy="50365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菱形 2">
                <a:extLst>
                  <a:ext uri="{FF2B5EF4-FFF2-40B4-BE49-F238E27FC236}">
                    <a16:creationId xmlns:a16="http://schemas.microsoft.com/office/drawing/2014/main" id="{4500E896-F5D1-49AE-9F03-D8F9810B3E20}"/>
                  </a:ext>
                </a:extLst>
              </p:cNvPr>
              <p:cNvSpPr/>
              <p:nvPr/>
            </p:nvSpPr>
            <p:spPr>
              <a:xfrm>
                <a:off x="4080529" y="1575670"/>
                <a:ext cx="323273" cy="323273"/>
              </a:xfrm>
              <a:prstGeom prst="diamond">
                <a:avLst/>
              </a:prstGeom>
              <a:solidFill>
                <a:srgbClr val="D744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7A279FE9-2481-4A8F-AD3E-F2FFF9CA5DF2}"/>
                  </a:ext>
                </a:extLst>
              </p:cNvPr>
              <p:cNvSpPr/>
              <p:nvPr/>
            </p:nvSpPr>
            <p:spPr>
              <a:xfrm>
                <a:off x="3988578" y="1476610"/>
                <a:ext cx="78105" cy="7810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E9E786F5-204D-4476-82A1-E53A7D37F653}"/>
                  </a:ext>
                </a:extLst>
              </p:cNvPr>
              <p:cNvSpPr/>
              <p:nvPr/>
            </p:nvSpPr>
            <p:spPr>
              <a:xfrm>
                <a:off x="4470360" y="1960245"/>
                <a:ext cx="56647" cy="5664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85860A78-AFF0-4A0F-A6BC-62AF4B9D11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99887" y="1993079"/>
                <a:ext cx="362772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E62526BA-6D67-4E08-B822-A7ACDE2723EA}"/>
                  </a:ext>
                </a:extLst>
              </p:cNvPr>
              <p:cNvSpPr/>
              <p:nvPr/>
            </p:nvSpPr>
            <p:spPr>
              <a:xfrm>
                <a:off x="4454177" y="1940712"/>
                <a:ext cx="91420" cy="91420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F30DB76C-F3F3-4C08-8691-F6976BBD36F1}"/>
              </a:ext>
            </a:extLst>
          </p:cNvPr>
          <p:cNvGrpSpPr/>
          <p:nvPr/>
        </p:nvGrpSpPr>
        <p:grpSpPr>
          <a:xfrm>
            <a:off x="3560356" y="2668211"/>
            <a:ext cx="5685936" cy="610707"/>
            <a:chOff x="3988578" y="1421425"/>
            <a:chExt cx="5685936" cy="610707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038035B2-2006-462C-9322-22F796E337B3}"/>
                </a:ext>
              </a:extLst>
            </p:cNvPr>
            <p:cNvSpPr txBox="1"/>
            <p:nvPr/>
          </p:nvSpPr>
          <p:spPr>
            <a:xfrm>
              <a:off x="4640764" y="1421425"/>
              <a:ext cx="50337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SPECK32/64</a:t>
              </a:r>
              <a:r>
                <a:rPr lang="zh-CN" altLang="en-US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的多差分攻击</a:t>
              </a:r>
            </a:p>
          </p:txBody>
        </p: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3DACF3A4-77BA-428C-8B1F-AFFAE355883B}"/>
                </a:ext>
              </a:extLst>
            </p:cNvPr>
            <p:cNvGrpSpPr/>
            <p:nvPr/>
          </p:nvGrpSpPr>
          <p:grpSpPr>
            <a:xfrm>
              <a:off x="3988578" y="1476610"/>
              <a:ext cx="5583633" cy="555522"/>
              <a:chOff x="3988578" y="1476610"/>
              <a:chExt cx="5583633" cy="555522"/>
            </a:xfrm>
          </p:grpSpPr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F3685112-B65B-49E4-B0DA-5C2C5830D5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11930" y="1502542"/>
                <a:ext cx="503658" cy="50365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菱形 46">
                <a:extLst>
                  <a:ext uri="{FF2B5EF4-FFF2-40B4-BE49-F238E27FC236}">
                    <a16:creationId xmlns:a16="http://schemas.microsoft.com/office/drawing/2014/main" id="{2CA32101-9FBA-4625-94E9-9807894B7BC4}"/>
                  </a:ext>
                </a:extLst>
              </p:cNvPr>
              <p:cNvSpPr/>
              <p:nvPr/>
            </p:nvSpPr>
            <p:spPr>
              <a:xfrm>
                <a:off x="4080529" y="1575670"/>
                <a:ext cx="323273" cy="323273"/>
              </a:xfrm>
              <a:prstGeom prst="diamond">
                <a:avLst/>
              </a:prstGeom>
              <a:solidFill>
                <a:srgbClr val="029E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310DCE31-3B4C-404E-B808-9E3B49981902}"/>
                  </a:ext>
                </a:extLst>
              </p:cNvPr>
              <p:cNvSpPr/>
              <p:nvPr/>
            </p:nvSpPr>
            <p:spPr>
              <a:xfrm>
                <a:off x="3988578" y="1476610"/>
                <a:ext cx="78105" cy="7810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4BF2386C-70EA-427D-9E29-EC85F2BFD07D}"/>
                  </a:ext>
                </a:extLst>
              </p:cNvPr>
              <p:cNvSpPr/>
              <p:nvPr/>
            </p:nvSpPr>
            <p:spPr>
              <a:xfrm>
                <a:off x="4470360" y="1960245"/>
                <a:ext cx="56647" cy="5664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357C1596-E35D-4619-9ECD-B4B31D2CD2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99887" y="1993079"/>
                <a:ext cx="50723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D6742F22-7515-4402-84B0-1F0FFEF0828E}"/>
                  </a:ext>
                </a:extLst>
              </p:cNvPr>
              <p:cNvSpPr/>
              <p:nvPr/>
            </p:nvSpPr>
            <p:spPr>
              <a:xfrm>
                <a:off x="4454177" y="1940712"/>
                <a:ext cx="91420" cy="91420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86193299-189A-4C5E-820D-78443735C4B4}"/>
              </a:ext>
            </a:extLst>
          </p:cNvPr>
          <p:cNvGrpSpPr/>
          <p:nvPr/>
        </p:nvGrpSpPr>
        <p:grpSpPr>
          <a:xfrm>
            <a:off x="3560356" y="3794925"/>
            <a:ext cx="5685936" cy="610707"/>
            <a:chOff x="3988578" y="1421425"/>
            <a:chExt cx="5685936" cy="610707"/>
          </a:xfrm>
        </p:grpSpPr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A896DDBD-DB96-43C2-8B62-22023BB28D38}"/>
                </a:ext>
              </a:extLst>
            </p:cNvPr>
            <p:cNvSpPr txBox="1"/>
            <p:nvPr/>
          </p:nvSpPr>
          <p:spPr>
            <a:xfrm>
              <a:off x="4640764" y="1421425"/>
              <a:ext cx="50337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SPECK32/64</a:t>
              </a:r>
              <a:r>
                <a:rPr lang="zh-CN" altLang="en-US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的神经区分器</a:t>
              </a:r>
            </a:p>
          </p:txBody>
        </p: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D2AA234B-139C-4C7D-A11C-346817195D71}"/>
                </a:ext>
              </a:extLst>
            </p:cNvPr>
            <p:cNvGrpSpPr/>
            <p:nvPr/>
          </p:nvGrpSpPr>
          <p:grpSpPr>
            <a:xfrm>
              <a:off x="3988578" y="1476610"/>
              <a:ext cx="5583633" cy="555522"/>
              <a:chOff x="3988578" y="1476610"/>
              <a:chExt cx="5583633" cy="555522"/>
            </a:xfrm>
          </p:grpSpPr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0ECF0AB8-3C2D-4C1C-835F-65FB54B1B8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11930" y="1502542"/>
                <a:ext cx="503658" cy="50365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菱形 55">
                <a:extLst>
                  <a:ext uri="{FF2B5EF4-FFF2-40B4-BE49-F238E27FC236}">
                    <a16:creationId xmlns:a16="http://schemas.microsoft.com/office/drawing/2014/main" id="{C32D1F90-64A8-4898-86D7-E3286F8613D9}"/>
                  </a:ext>
                </a:extLst>
              </p:cNvPr>
              <p:cNvSpPr/>
              <p:nvPr/>
            </p:nvSpPr>
            <p:spPr>
              <a:xfrm>
                <a:off x="4080529" y="1575670"/>
                <a:ext cx="323273" cy="323273"/>
              </a:xfrm>
              <a:prstGeom prst="diamond">
                <a:avLst/>
              </a:prstGeom>
              <a:solidFill>
                <a:srgbClr val="FF7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B714AAF4-D98F-4C91-89F2-6F9C91329CEB}"/>
                  </a:ext>
                </a:extLst>
              </p:cNvPr>
              <p:cNvSpPr/>
              <p:nvPr/>
            </p:nvSpPr>
            <p:spPr>
              <a:xfrm>
                <a:off x="3988578" y="1476610"/>
                <a:ext cx="78105" cy="7810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4AAAFC4B-3C0B-4C09-A494-0E47EC7BF12E}"/>
                  </a:ext>
                </a:extLst>
              </p:cNvPr>
              <p:cNvSpPr/>
              <p:nvPr/>
            </p:nvSpPr>
            <p:spPr>
              <a:xfrm>
                <a:off x="4470360" y="1960245"/>
                <a:ext cx="56647" cy="5664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E1FA5416-5DC1-4B80-A665-1CA472D703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99887" y="1993079"/>
                <a:ext cx="50723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FBFD85F2-BD18-4506-A420-70C4726A2DD3}"/>
                  </a:ext>
                </a:extLst>
              </p:cNvPr>
              <p:cNvSpPr/>
              <p:nvPr/>
            </p:nvSpPr>
            <p:spPr>
              <a:xfrm>
                <a:off x="4454177" y="1940712"/>
                <a:ext cx="91420" cy="91420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B565054D-28B3-4DEE-BA15-6D4B5BB07828}"/>
              </a:ext>
            </a:extLst>
          </p:cNvPr>
          <p:cNvGrpSpPr/>
          <p:nvPr/>
        </p:nvGrpSpPr>
        <p:grpSpPr>
          <a:xfrm>
            <a:off x="3560356" y="4921639"/>
            <a:ext cx="6096305" cy="610707"/>
            <a:chOff x="3988578" y="1421425"/>
            <a:chExt cx="6096305" cy="610707"/>
          </a:xfrm>
        </p:grpSpPr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7F8E2B10-9A56-461A-A907-B13DFFBA6666}"/>
                </a:ext>
              </a:extLst>
            </p:cNvPr>
            <p:cNvSpPr txBox="1"/>
            <p:nvPr/>
          </p:nvSpPr>
          <p:spPr>
            <a:xfrm>
              <a:off x="4640764" y="1421425"/>
              <a:ext cx="54441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SPECK32/64</a:t>
              </a:r>
              <a:r>
                <a:rPr lang="zh-CN" altLang="en-US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的密钥恢复攻击</a:t>
              </a:r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2B74CA8B-920B-4928-8526-8FC2557CF4B6}"/>
                </a:ext>
              </a:extLst>
            </p:cNvPr>
            <p:cNvGrpSpPr/>
            <p:nvPr/>
          </p:nvGrpSpPr>
          <p:grpSpPr>
            <a:xfrm>
              <a:off x="3988578" y="1476610"/>
              <a:ext cx="5982475" cy="555522"/>
              <a:chOff x="3988578" y="1476610"/>
              <a:chExt cx="5982475" cy="555522"/>
            </a:xfrm>
          </p:grpSpPr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B1973175-DD53-43B6-9403-FB5C72029D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11930" y="1502542"/>
                <a:ext cx="503658" cy="50365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菱形 64">
                <a:extLst>
                  <a:ext uri="{FF2B5EF4-FFF2-40B4-BE49-F238E27FC236}">
                    <a16:creationId xmlns:a16="http://schemas.microsoft.com/office/drawing/2014/main" id="{3F587B39-F9EE-407D-B3ED-B120D211F5AE}"/>
                  </a:ext>
                </a:extLst>
              </p:cNvPr>
              <p:cNvSpPr/>
              <p:nvPr/>
            </p:nvSpPr>
            <p:spPr>
              <a:xfrm>
                <a:off x="4080529" y="1575670"/>
                <a:ext cx="323273" cy="323273"/>
              </a:xfrm>
              <a:prstGeom prst="diamond">
                <a:avLst/>
              </a:prstGeom>
              <a:solidFill>
                <a:srgbClr val="8F6C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0CDF1668-1190-45B2-8487-C3EF91117959}"/>
                  </a:ext>
                </a:extLst>
              </p:cNvPr>
              <p:cNvSpPr/>
              <p:nvPr/>
            </p:nvSpPr>
            <p:spPr>
              <a:xfrm>
                <a:off x="3988578" y="1476610"/>
                <a:ext cx="78105" cy="7810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B4EE5DFA-AAFD-41FC-A194-01AECB722451}"/>
                  </a:ext>
                </a:extLst>
              </p:cNvPr>
              <p:cNvSpPr/>
              <p:nvPr/>
            </p:nvSpPr>
            <p:spPr>
              <a:xfrm>
                <a:off x="4470360" y="1960245"/>
                <a:ext cx="56647" cy="5664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BF252337-5890-4FBD-8A4D-FDF328E709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99887" y="1993079"/>
                <a:ext cx="547116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DF405294-5EA7-4284-89A2-4A6C066CF9ED}"/>
                  </a:ext>
                </a:extLst>
              </p:cNvPr>
              <p:cNvSpPr/>
              <p:nvPr/>
            </p:nvSpPr>
            <p:spPr>
              <a:xfrm>
                <a:off x="4454177" y="1940712"/>
                <a:ext cx="91420" cy="91420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72" name="图片 71">
            <a:extLst>
              <a:ext uri="{FF2B5EF4-FFF2-40B4-BE49-F238E27FC236}">
                <a16:creationId xmlns:a16="http://schemas.microsoft.com/office/drawing/2014/main" id="{C38C6A34-6A1E-4DFD-BEE9-D35E34D46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8597802" y="-2603980"/>
            <a:ext cx="4590686" cy="502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77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AutoShape 4">
            <a:extLst>
              <a:ext uri="{FF2B5EF4-FFF2-40B4-BE49-F238E27FC236}">
                <a16:creationId xmlns:a16="http://schemas.microsoft.com/office/drawing/2014/main" id="{33279E8B-54ED-404C-B343-F2C162B1BCB1}"/>
              </a:ext>
            </a:extLst>
          </p:cNvPr>
          <p:cNvSpPr>
            <a:spLocks/>
          </p:cNvSpPr>
          <p:nvPr/>
        </p:nvSpPr>
        <p:spPr bwMode="auto">
          <a:xfrm>
            <a:off x="614010" y="356255"/>
            <a:ext cx="6237288" cy="419100"/>
          </a:xfrm>
          <a:custGeom>
            <a:avLst/>
            <a:gdLst>
              <a:gd name="T0" fmla="*/ 6237287 w 21600"/>
              <a:gd name="T1" fmla="*/ 419100 h 21600"/>
              <a:gd name="T2" fmla="*/ 6237287 w 21600"/>
              <a:gd name="T3" fmla="*/ 419100 h 21600"/>
              <a:gd name="T4" fmla="*/ 6237287 w 21600"/>
              <a:gd name="T5" fmla="*/ 419100 h 21600"/>
              <a:gd name="T6" fmla="*/ 6237287 w 21600"/>
              <a:gd name="T7" fmla="*/ 4191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SPECK32/64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的神经区分器</a:t>
            </a:r>
          </a:p>
        </p:txBody>
      </p:sp>
      <p:sp>
        <p:nvSpPr>
          <p:cNvPr id="85" name="AutoShape 6">
            <a:extLst>
              <a:ext uri="{FF2B5EF4-FFF2-40B4-BE49-F238E27FC236}">
                <a16:creationId xmlns:a16="http://schemas.microsoft.com/office/drawing/2014/main" id="{E3AD959C-342C-4522-82F0-5FB0B85362F3}"/>
              </a:ext>
            </a:extLst>
          </p:cNvPr>
          <p:cNvSpPr>
            <a:spLocks/>
          </p:cNvSpPr>
          <p:nvPr/>
        </p:nvSpPr>
        <p:spPr bwMode="auto">
          <a:xfrm>
            <a:off x="630678" y="765972"/>
            <a:ext cx="3890169" cy="139700"/>
          </a:xfrm>
          <a:custGeom>
            <a:avLst/>
            <a:gdLst>
              <a:gd name="T0" fmla="*/ 3890169 w 21600"/>
              <a:gd name="T1" fmla="*/ 139700 h 21600"/>
              <a:gd name="T2" fmla="*/ 3890169 w 21600"/>
              <a:gd name="T3" fmla="*/ 139700 h 21600"/>
              <a:gd name="T4" fmla="*/ 3890169 w 21600"/>
              <a:gd name="T5" fmla="*/ 139700 h 21600"/>
              <a:gd name="T6" fmla="*/ 3890169 w 21600"/>
              <a:gd name="T7" fmla="*/ 1397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1pPr>
            <a:lvl2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2pPr>
            <a:lvl3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3pPr>
            <a:lvl4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4pPr>
            <a:lvl5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5pPr>
            <a:lvl6pPr marL="18288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6pPr>
            <a:lvl7pPr marL="22860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7pPr>
            <a:lvl8pPr marL="27432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8pPr>
            <a:lvl9pPr marL="32004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9pPr>
          </a:lstStyle>
          <a:p>
            <a:pPr algn="l"/>
            <a:r>
              <a:rPr lang="en-US" altLang="zh-CN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Neural Distinguishers for Reduced Speck32/64</a:t>
            </a:r>
            <a:endParaRPr lang="zh-CN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AutoShape 7">
            <a:extLst>
              <a:ext uri="{FF2B5EF4-FFF2-40B4-BE49-F238E27FC236}">
                <a16:creationId xmlns:a16="http://schemas.microsoft.com/office/drawing/2014/main" id="{9F9784D1-BF0D-4AC6-BD01-F6BE86787E5A}"/>
              </a:ext>
            </a:extLst>
          </p:cNvPr>
          <p:cNvSpPr>
            <a:spLocks/>
          </p:cNvSpPr>
          <p:nvPr/>
        </p:nvSpPr>
        <p:spPr bwMode="auto">
          <a:xfrm>
            <a:off x="475103" y="299898"/>
            <a:ext cx="78582" cy="642144"/>
          </a:xfrm>
          <a:custGeom>
            <a:avLst/>
            <a:gdLst>
              <a:gd name="T0" fmla="*/ 78582 w 21600"/>
              <a:gd name="T1" fmla="*/ 642144 h 21600"/>
              <a:gd name="T2" fmla="*/ 78582 w 21600"/>
              <a:gd name="T3" fmla="*/ 642144 h 21600"/>
              <a:gd name="T4" fmla="*/ 78582 w 21600"/>
              <a:gd name="T5" fmla="*/ 642144 h 21600"/>
              <a:gd name="T6" fmla="*/ 78582 w 21600"/>
              <a:gd name="T7" fmla="*/ 6421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029ECF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algn="ctr" eaLnBrk="1">
              <a:defRPr/>
            </a:pPr>
            <a:endParaRPr lang="zh-CN" altLang="en-US" sz="900"/>
          </a:p>
        </p:txBody>
      </p:sp>
      <p:sp>
        <p:nvSpPr>
          <p:cNvPr id="91" name="Line 5">
            <a:extLst>
              <a:ext uri="{FF2B5EF4-FFF2-40B4-BE49-F238E27FC236}">
                <a16:creationId xmlns:a16="http://schemas.microsoft.com/office/drawing/2014/main" id="{04BF939E-22C3-413A-A9E4-AAD3B6637A79}"/>
              </a:ext>
            </a:extLst>
          </p:cNvPr>
          <p:cNvSpPr>
            <a:spLocks noChangeShapeType="1"/>
          </p:cNvSpPr>
          <p:nvPr/>
        </p:nvSpPr>
        <p:spPr bwMode="auto">
          <a:xfrm>
            <a:off x="500503" y="1040467"/>
            <a:ext cx="11160000" cy="0"/>
          </a:xfrm>
          <a:prstGeom prst="line">
            <a:avLst/>
          </a:prstGeom>
          <a:noFill/>
          <a:ln w="25400" cap="flat" cmpd="sng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1">
              <a:defRPr/>
            </a:pPr>
            <a:endParaRPr lang="es-ES" sz="2800">
              <a:effectLst>
                <a:outerShdw blurRad="38100" dist="38100" dir="2700000" algn="tl">
                  <a:srgbClr val="DDDDDD"/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39DEC681-6C29-43C5-9F2E-3D4B43F3FBE8}"/>
              </a:ext>
            </a:extLst>
          </p:cNvPr>
          <p:cNvGrpSpPr/>
          <p:nvPr/>
        </p:nvGrpSpPr>
        <p:grpSpPr>
          <a:xfrm>
            <a:off x="475103" y="1207137"/>
            <a:ext cx="6642371" cy="430887"/>
            <a:chOff x="553685" y="1285193"/>
            <a:chExt cx="6642371" cy="430887"/>
          </a:xfrm>
        </p:grpSpPr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1AA31608-6B3F-463E-8E26-0558A84D1F5A}"/>
                </a:ext>
              </a:extLst>
            </p:cNvPr>
            <p:cNvSpPr txBox="1"/>
            <p:nvPr/>
          </p:nvSpPr>
          <p:spPr>
            <a:xfrm>
              <a:off x="805685" y="1285193"/>
              <a:ext cx="639037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训练神经网络模型</a:t>
              </a:r>
              <a:endPara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8" name="菱形 97">
              <a:extLst>
                <a:ext uri="{FF2B5EF4-FFF2-40B4-BE49-F238E27FC236}">
                  <a16:creationId xmlns:a16="http://schemas.microsoft.com/office/drawing/2014/main" id="{FDB9CA93-8D8F-461E-87D4-26F627D28053}"/>
                </a:ext>
              </a:extLst>
            </p:cNvPr>
            <p:cNvSpPr/>
            <p:nvPr/>
          </p:nvSpPr>
          <p:spPr>
            <a:xfrm>
              <a:off x="553685" y="1375251"/>
              <a:ext cx="252000" cy="252000"/>
            </a:xfrm>
            <a:prstGeom prst="diamond">
              <a:avLst/>
            </a:prstGeom>
            <a:solidFill>
              <a:srgbClr val="029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D8532959-7EED-4CFB-83F2-D3BE6F4C91E7}"/>
              </a:ext>
            </a:extLst>
          </p:cNvPr>
          <p:cNvSpPr txBox="1"/>
          <p:nvPr/>
        </p:nvSpPr>
        <p:spPr>
          <a:xfrm>
            <a:off x="468857" y="1757696"/>
            <a:ext cx="111916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zh-CN" altLang="en-US" sz="2200" b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训练目标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：调整超参数，使得神经网络尽量拟合正确的映射。</a:t>
            </a:r>
            <a:endParaRPr lang="en-US" altLang="zh-CN" sz="2200" dirty="0">
              <a:solidFill>
                <a:prstClr val="blac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9B4D38A-5792-49EA-8172-494EB7785E32}"/>
              </a:ext>
            </a:extLst>
          </p:cNvPr>
          <p:cNvSpPr txBox="1"/>
          <p:nvPr/>
        </p:nvSpPr>
        <p:spPr>
          <a:xfrm>
            <a:off x="468857" y="2355252"/>
            <a:ext cx="32471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如何调整超参数？</a:t>
            </a:r>
            <a:endParaRPr lang="en-US" altLang="zh-CN" sz="2200" dirty="0">
              <a:solidFill>
                <a:prstClr val="blac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F30E5EF-CCC4-47FB-A12D-0FF7245C289D}"/>
              </a:ext>
            </a:extLst>
          </p:cNvPr>
          <p:cNvSpPr txBox="1"/>
          <p:nvPr/>
        </p:nvSpPr>
        <p:spPr>
          <a:xfrm>
            <a:off x="2997463" y="2355250"/>
            <a:ext cx="31391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algn="just"/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梯度下降算法</a:t>
            </a:r>
            <a:endParaRPr lang="en-US" altLang="zh-CN" sz="2200" dirty="0">
              <a:solidFill>
                <a:prstClr val="blac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9EF0099-9261-4FF0-8B9E-886D6640B3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" t="4835" r="6086" b="6252"/>
          <a:stretch/>
        </p:blipFill>
        <p:spPr>
          <a:xfrm>
            <a:off x="727103" y="3719446"/>
            <a:ext cx="5368897" cy="2689817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AEF4F1E9-5571-4530-83D0-C1D85C5B1360}"/>
              </a:ext>
            </a:extLst>
          </p:cNvPr>
          <p:cNvSpPr txBox="1"/>
          <p:nvPr/>
        </p:nvSpPr>
        <p:spPr>
          <a:xfrm>
            <a:off x="6136640" y="2355251"/>
            <a:ext cx="32471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如何计算梯度？</a:t>
            </a:r>
            <a:endParaRPr lang="en-US" altLang="zh-CN" sz="2200" dirty="0">
              <a:solidFill>
                <a:prstClr val="blac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98E706F9-EC03-4D41-8064-3A6CFE30B1D8}"/>
              </a:ext>
            </a:extLst>
          </p:cNvPr>
          <p:cNvSpPr txBox="1"/>
          <p:nvPr/>
        </p:nvSpPr>
        <p:spPr>
          <a:xfrm>
            <a:off x="8476035" y="2355250"/>
            <a:ext cx="31391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algn="just"/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反向传播算法</a:t>
            </a:r>
            <a:endParaRPr lang="en-US" altLang="zh-CN" sz="2200" dirty="0">
              <a:solidFill>
                <a:prstClr val="blac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47C6692-B873-419A-BFB5-884B50C78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024" y="2905811"/>
            <a:ext cx="2800371" cy="87688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D048941-B8A1-4F19-80FA-7D3E299BC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4580" y="3004237"/>
            <a:ext cx="2089149" cy="430887"/>
          </a:xfrm>
          <a:prstGeom prst="rect">
            <a:avLst/>
          </a:prstGeom>
        </p:spPr>
      </p:pic>
      <p:sp>
        <p:nvSpPr>
          <p:cNvPr id="57" name="文本框 56">
            <a:extLst>
              <a:ext uri="{FF2B5EF4-FFF2-40B4-BE49-F238E27FC236}">
                <a16:creationId xmlns:a16="http://schemas.microsoft.com/office/drawing/2014/main" id="{20F7FC8C-D272-4CBF-9E0A-B7452B4A467C}"/>
              </a:ext>
            </a:extLst>
          </p:cNvPr>
          <p:cNvSpPr txBox="1"/>
          <p:nvPr/>
        </p:nvSpPr>
        <p:spPr>
          <a:xfrm>
            <a:off x="6136640" y="3983648"/>
            <a:ext cx="32471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常用梯度下降算法</a:t>
            </a:r>
            <a:endParaRPr lang="en-US" altLang="zh-CN" sz="2200" dirty="0">
              <a:solidFill>
                <a:prstClr val="blac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E198BE27-F0AA-40A3-8C6B-72E59E7B3537}"/>
              </a:ext>
            </a:extLst>
          </p:cNvPr>
          <p:cNvSpPr txBox="1"/>
          <p:nvPr/>
        </p:nvSpPr>
        <p:spPr>
          <a:xfrm>
            <a:off x="6136640" y="4473355"/>
            <a:ext cx="5523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algn="just"/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随机梯度下降 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(SGD)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BD9091C9-AAB6-40B0-984D-307CE4FCB2AF}"/>
              </a:ext>
            </a:extLst>
          </p:cNvPr>
          <p:cNvSpPr txBox="1"/>
          <p:nvPr/>
        </p:nvSpPr>
        <p:spPr>
          <a:xfrm>
            <a:off x="6136640" y="4895159"/>
            <a:ext cx="5523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algn="just"/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批梯度下降 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(BGD)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DAB4BEDA-2AC4-4B95-BA09-77D1DCE01843}"/>
              </a:ext>
            </a:extLst>
          </p:cNvPr>
          <p:cNvSpPr txBox="1"/>
          <p:nvPr/>
        </p:nvSpPr>
        <p:spPr>
          <a:xfrm>
            <a:off x="6136640" y="5316963"/>
            <a:ext cx="5523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algn="just"/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自适应梯度算法 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200" dirty="0" err="1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AdaGrad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2C84A119-1EE6-41E7-AA00-ED454496755F}"/>
              </a:ext>
            </a:extLst>
          </p:cNvPr>
          <p:cNvSpPr txBox="1"/>
          <p:nvPr/>
        </p:nvSpPr>
        <p:spPr>
          <a:xfrm>
            <a:off x="6136640" y="5738767"/>
            <a:ext cx="5523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algn="just"/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自适应动差估计 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(Adam)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615CADE5-7A5F-46DB-AC48-153F13464299}"/>
              </a:ext>
            </a:extLst>
          </p:cNvPr>
          <p:cNvSpPr txBox="1"/>
          <p:nvPr/>
        </p:nvSpPr>
        <p:spPr>
          <a:xfrm>
            <a:off x="6136640" y="6160573"/>
            <a:ext cx="5523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algn="just"/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Root Mean Square Prop (</a:t>
            </a:r>
            <a:r>
              <a:rPr lang="en-US" altLang="zh-CN" sz="2200" dirty="0" err="1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RMSprop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79495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7" grpId="0"/>
      <p:bldP spid="53" grpId="0"/>
      <p:bldP spid="57" grpId="0"/>
      <p:bldP spid="58" grpId="0"/>
      <p:bldP spid="59" grpId="0"/>
      <p:bldP spid="61" grpId="0"/>
      <p:bldP spid="62" grpId="0"/>
      <p:bldP spid="6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AutoShape 4">
            <a:extLst>
              <a:ext uri="{FF2B5EF4-FFF2-40B4-BE49-F238E27FC236}">
                <a16:creationId xmlns:a16="http://schemas.microsoft.com/office/drawing/2014/main" id="{33279E8B-54ED-404C-B343-F2C162B1BCB1}"/>
              </a:ext>
            </a:extLst>
          </p:cNvPr>
          <p:cNvSpPr>
            <a:spLocks/>
          </p:cNvSpPr>
          <p:nvPr/>
        </p:nvSpPr>
        <p:spPr bwMode="auto">
          <a:xfrm>
            <a:off x="614010" y="356255"/>
            <a:ext cx="6237288" cy="419100"/>
          </a:xfrm>
          <a:custGeom>
            <a:avLst/>
            <a:gdLst>
              <a:gd name="T0" fmla="*/ 6237287 w 21600"/>
              <a:gd name="T1" fmla="*/ 419100 h 21600"/>
              <a:gd name="T2" fmla="*/ 6237287 w 21600"/>
              <a:gd name="T3" fmla="*/ 419100 h 21600"/>
              <a:gd name="T4" fmla="*/ 6237287 w 21600"/>
              <a:gd name="T5" fmla="*/ 419100 h 21600"/>
              <a:gd name="T6" fmla="*/ 6237287 w 21600"/>
              <a:gd name="T7" fmla="*/ 4191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SPECK32/64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的神经区分器</a:t>
            </a:r>
          </a:p>
        </p:txBody>
      </p:sp>
      <p:sp>
        <p:nvSpPr>
          <p:cNvPr id="85" name="AutoShape 6">
            <a:extLst>
              <a:ext uri="{FF2B5EF4-FFF2-40B4-BE49-F238E27FC236}">
                <a16:creationId xmlns:a16="http://schemas.microsoft.com/office/drawing/2014/main" id="{E3AD959C-342C-4522-82F0-5FB0B85362F3}"/>
              </a:ext>
            </a:extLst>
          </p:cNvPr>
          <p:cNvSpPr>
            <a:spLocks/>
          </p:cNvSpPr>
          <p:nvPr/>
        </p:nvSpPr>
        <p:spPr bwMode="auto">
          <a:xfrm>
            <a:off x="630678" y="765972"/>
            <a:ext cx="3890169" cy="139700"/>
          </a:xfrm>
          <a:custGeom>
            <a:avLst/>
            <a:gdLst>
              <a:gd name="T0" fmla="*/ 3890169 w 21600"/>
              <a:gd name="T1" fmla="*/ 139700 h 21600"/>
              <a:gd name="T2" fmla="*/ 3890169 w 21600"/>
              <a:gd name="T3" fmla="*/ 139700 h 21600"/>
              <a:gd name="T4" fmla="*/ 3890169 w 21600"/>
              <a:gd name="T5" fmla="*/ 139700 h 21600"/>
              <a:gd name="T6" fmla="*/ 3890169 w 21600"/>
              <a:gd name="T7" fmla="*/ 1397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1pPr>
            <a:lvl2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2pPr>
            <a:lvl3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3pPr>
            <a:lvl4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4pPr>
            <a:lvl5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5pPr>
            <a:lvl6pPr marL="18288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6pPr>
            <a:lvl7pPr marL="22860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7pPr>
            <a:lvl8pPr marL="27432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8pPr>
            <a:lvl9pPr marL="32004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9pPr>
          </a:lstStyle>
          <a:p>
            <a:pPr algn="l"/>
            <a:r>
              <a:rPr lang="en-US" altLang="zh-CN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Neural Distinguishers for Reduced Speck32/64</a:t>
            </a:r>
            <a:endParaRPr lang="zh-CN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AutoShape 7">
            <a:extLst>
              <a:ext uri="{FF2B5EF4-FFF2-40B4-BE49-F238E27FC236}">
                <a16:creationId xmlns:a16="http://schemas.microsoft.com/office/drawing/2014/main" id="{9F9784D1-BF0D-4AC6-BD01-F6BE86787E5A}"/>
              </a:ext>
            </a:extLst>
          </p:cNvPr>
          <p:cNvSpPr>
            <a:spLocks/>
          </p:cNvSpPr>
          <p:nvPr/>
        </p:nvSpPr>
        <p:spPr bwMode="auto">
          <a:xfrm>
            <a:off x="475103" y="299898"/>
            <a:ext cx="78582" cy="642144"/>
          </a:xfrm>
          <a:custGeom>
            <a:avLst/>
            <a:gdLst>
              <a:gd name="T0" fmla="*/ 78582 w 21600"/>
              <a:gd name="T1" fmla="*/ 642144 h 21600"/>
              <a:gd name="T2" fmla="*/ 78582 w 21600"/>
              <a:gd name="T3" fmla="*/ 642144 h 21600"/>
              <a:gd name="T4" fmla="*/ 78582 w 21600"/>
              <a:gd name="T5" fmla="*/ 642144 h 21600"/>
              <a:gd name="T6" fmla="*/ 78582 w 21600"/>
              <a:gd name="T7" fmla="*/ 6421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029ECF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algn="ctr" eaLnBrk="1">
              <a:defRPr/>
            </a:pPr>
            <a:endParaRPr lang="zh-CN" altLang="en-US" sz="900"/>
          </a:p>
        </p:txBody>
      </p:sp>
      <p:sp>
        <p:nvSpPr>
          <p:cNvPr id="91" name="Line 5">
            <a:extLst>
              <a:ext uri="{FF2B5EF4-FFF2-40B4-BE49-F238E27FC236}">
                <a16:creationId xmlns:a16="http://schemas.microsoft.com/office/drawing/2014/main" id="{04BF939E-22C3-413A-A9E4-AAD3B6637A79}"/>
              </a:ext>
            </a:extLst>
          </p:cNvPr>
          <p:cNvSpPr>
            <a:spLocks noChangeShapeType="1"/>
          </p:cNvSpPr>
          <p:nvPr/>
        </p:nvSpPr>
        <p:spPr bwMode="auto">
          <a:xfrm>
            <a:off x="500503" y="1040467"/>
            <a:ext cx="11160000" cy="0"/>
          </a:xfrm>
          <a:prstGeom prst="line">
            <a:avLst/>
          </a:prstGeom>
          <a:noFill/>
          <a:ln w="25400" cap="flat" cmpd="sng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1">
              <a:defRPr/>
            </a:pPr>
            <a:endParaRPr lang="es-ES" sz="2800">
              <a:effectLst>
                <a:outerShdw blurRad="38100" dist="38100" dir="2700000" algn="tl">
                  <a:srgbClr val="DDDDDD"/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39DEC681-6C29-43C5-9F2E-3D4B43F3FBE8}"/>
              </a:ext>
            </a:extLst>
          </p:cNvPr>
          <p:cNvGrpSpPr/>
          <p:nvPr/>
        </p:nvGrpSpPr>
        <p:grpSpPr>
          <a:xfrm>
            <a:off x="475103" y="1207137"/>
            <a:ext cx="6642371" cy="430887"/>
            <a:chOff x="553685" y="1285193"/>
            <a:chExt cx="6642371" cy="430887"/>
          </a:xfrm>
        </p:grpSpPr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1AA31608-6B3F-463E-8E26-0558A84D1F5A}"/>
                </a:ext>
              </a:extLst>
            </p:cNvPr>
            <p:cNvSpPr txBox="1"/>
            <p:nvPr/>
          </p:nvSpPr>
          <p:spPr>
            <a:xfrm>
              <a:off x="805685" y="1285193"/>
              <a:ext cx="639037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利用密钥搜索改进神经区分器</a:t>
              </a:r>
              <a:endPara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8" name="菱形 97">
              <a:extLst>
                <a:ext uri="{FF2B5EF4-FFF2-40B4-BE49-F238E27FC236}">
                  <a16:creationId xmlns:a16="http://schemas.microsoft.com/office/drawing/2014/main" id="{FDB9CA93-8D8F-461E-87D4-26F627D28053}"/>
                </a:ext>
              </a:extLst>
            </p:cNvPr>
            <p:cNvSpPr/>
            <p:nvPr/>
          </p:nvSpPr>
          <p:spPr>
            <a:xfrm>
              <a:off x="553685" y="1375251"/>
              <a:ext cx="252000" cy="252000"/>
            </a:xfrm>
            <a:prstGeom prst="diamond">
              <a:avLst/>
            </a:prstGeom>
            <a:solidFill>
              <a:srgbClr val="029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F5315469-6858-43C9-AAC7-8C2EB6297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03" y="1822405"/>
            <a:ext cx="9016337" cy="343557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AAB0AAD-CC0F-4964-A7FA-3E1F68937851}"/>
              </a:ext>
            </a:extLst>
          </p:cNvPr>
          <p:cNvSpPr txBox="1"/>
          <p:nvPr/>
        </p:nvSpPr>
        <p:spPr>
          <a:xfrm>
            <a:off x="475103" y="5442365"/>
            <a:ext cx="1116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利用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轮神经区分器检测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lang="en-US" altLang="zh-CN" sz="2200" baseline="300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轮加密密文对</a:t>
            </a:r>
            <a:r>
              <a:rPr lang="en-US" altLang="zh-C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200" i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 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，得到相应的评分</a:t>
            </a:r>
            <a:r>
              <a:rPr lang="en-US" altLang="zh-CN" sz="2200" i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sz="2200" i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A4BCF6E-3117-4DB5-B472-5DC44315EBF5}"/>
              </a:ext>
            </a:extLst>
          </p:cNvPr>
          <p:cNvSpPr txBox="1"/>
          <p:nvPr/>
        </p:nvSpPr>
        <p:spPr>
          <a:xfrm>
            <a:off x="475103" y="5876584"/>
            <a:ext cx="1116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将</a:t>
            </a:r>
            <a:r>
              <a:rPr lang="en-US" altLang="zh-CN" sz="2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(X, Y) = ({</a:t>
            </a:r>
            <a:r>
              <a:rPr lang="en-US" altLang="zh-C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200" i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}, {</a:t>
            </a:r>
            <a:r>
              <a:rPr lang="en-US" altLang="zh-CN" sz="2200" i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sz="2200" i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})</a:t>
            </a:r>
            <a:r>
              <a:rPr lang="zh-CN" altLang="en-US" sz="2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作为训练集，训练只有</a:t>
            </a:r>
            <a:r>
              <a:rPr lang="en-US" altLang="zh-CN" sz="2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个卷积块的网络，训练</a:t>
            </a:r>
            <a:r>
              <a:rPr lang="en-US" altLang="zh-CN" sz="2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300</a:t>
            </a:r>
            <a:r>
              <a:rPr lang="zh-CN" altLang="en-US" sz="2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</a:t>
            </a:r>
            <a:r>
              <a:rPr lang="en-US" altLang="zh-CN" sz="2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epoch.</a:t>
            </a:r>
          </a:p>
        </p:txBody>
      </p:sp>
    </p:spTree>
    <p:extLst>
      <p:ext uri="{BB962C8B-B14F-4D97-AF65-F5344CB8AC3E}">
        <p14:creationId xmlns:p14="http://schemas.microsoft.com/office/powerpoint/2010/main" val="33752686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AutoShape 4">
            <a:extLst>
              <a:ext uri="{FF2B5EF4-FFF2-40B4-BE49-F238E27FC236}">
                <a16:creationId xmlns:a16="http://schemas.microsoft.com/office/drawing/2014/main" id="{33279E8B-54ED-404C-B343-F2C162B1BCB1}"/>
              </a:ext>
            </a:extLst>
          </p:cNvPr>
          <p:cNvSpPr>
            <a:spLocks/>
          </p:cNvSpPr>
          <p:nvPr/>
        </p:nvSpPr>
        <p:spPr bwMode="auto">
          <a:xfrm>
            <a:off x="614010" y="356255"/>
            <a:ext cx="6237288" cy="419100"/>
          </a:xfrm>
          <a:custGeom>
            <a:avLst/>
            <a:gdLst>
              <a:gd name="T0" fmla="*/ 6237287 w 21600"/>
              <a:gd name="T1" fmla="*/ 419100 h 21600"/>
              <a:gd name="T2" fmla="*/ 6237287 w 21600"/>
              <a:gd name="T3" fmla="*/ 419100 h 21600"/>
              <a:gd name="T4" fmla="*/ 6237287 w 21600"/>
              <a:gd name="T5" fmla="*/ 419100 h 21600"/>
              <a:gd name="T6" fmla="*/ 6237287 w 21600"/>
              <a:gd name="T7" fmla="*/ 4191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SPECK32/64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的神经区分器</a:t>
            </a:r>
          </a:p>
        </p:txBody>
      </p:sp>
      <p:sp>
        <p:nvSpPr>
          <p:cNvPr id="85" name="AutoShape 6">
            <a:extLst>
              <a:ext uri="{FF2B5EF4-FFF2-40B4-BE49-F238E27FC236}">
                <a16:creationId xmlns:a16="http://schemas.microsoft.com/office/drawing/2014/main" id="{E3AD959C-342C-4522-82F0-5FB0B85362F3}"/>
              </a:ext>
            </a:extLst>
          </p:cNvPr>
          <p:cNvSpPr>
            <a:spLocks/>
          </p:cNvSpPr>
          <p:nvPr/>
        </p:nvSpPr>
        <p:spPr bwMode="auto">
          <a:xfrm>
            <a:off x="630678" y="765972"/>
            <a:ext cx="3890169" cy="139700"/>
          </a:xfrm>
          <a:custGeom>
            <a:avLst/>
            <a:gdLst>
              <a:gd name="T0" fmla="*/ 3890169 w 21600"/>
              <a:gd name="T1" fmla="*/ 139700 h 21600"/>
              <a:gd name="T2" fmla="*/ 3890169 w 21600"/>
              <a:gd name="T3" fmla="*/ 139700 h 21600"/>
              <a:gd name="T4" fmla="*/ 3890169 w 21600"/>
              <a:gd name="T5" fmla="*/ 139700 h 21600"/>
              <a:gd name="T6" fmla="*/ 3890169 w 21600"/>
              <a:gd name="T7" fmla="*/ 1397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1pPr>
            <a:lvl2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2pPr>
            <a:lvl3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3pPr>
            <a:lvl4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4pPr>
            <a:lvl5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5pPr>
            <a:lvl6pPr marL="18288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6pPr>
            <a:lvl7pPr marL="22860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7pPr>
            <a:lvl8pPr marL="27432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8pPr>
            <a:lvl9pPr marL="32004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9pPr>
          </a:lstStyle>
          <a:p>
            <a:pPr algn="l"/>
            <a:r>
              <a:rPr lang="en-US" altLang="zh-CN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Neural Distinguishers for Reduced Speck32/64</a:t>
            </a:r>
            <a:endParaRPr lang="zh-CN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AutoShape 7">
            <a:extLst>
              <a:ext uri="{FF2B5EF4-FFF2-40B4-BE49-F238E27FC236}">
                <a16:creationId xmlns:a16="http://schemas.microsoft.com/office/drawing/2014/main" id="{9F9784D1-BF0D-4AC6-BD01-F6BE86787E5A}"/>
              </a:ext>
            </a:extLst>
          </p:cNvPr>
          <p:cNvSpPr>
            <a:spLocks/>
          </p:cNvSpPr>
          <p:nvPr/>
        </p:nvSpPr>
        <p:spPr bwMode="auto">
          <a:xfrm>
            <a:off x="475103" y="299898"/>
            <a:ext cx="78582" cy="642144"/>
          </a:xfrm>
          <a:custGeom>
            <a:avLst/>
            <a:gdLst>
              <a:gd name="T0" fmla="*/ 78582 w 21600"/>
              <a:gd name="T1" fmla="*/ 642144 h 21600"/>
              <a:gd name="T2" fmla="*/ 78582 w 21600"/>
              <a:gd name="T3" fmla="*/ 642144 h 21600"/>
              <a:gd name="T4" fmla="*/ 78582 w 21600"/>
              <a:gd name="T5" fmla="*/ 642144 h 21600"/>
              <a:gd name="T6" fmla="*/ 78582 w 21600"/>
              <a:gd name="T7" fmla="*/ 6421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029ECF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algn="ctr" eaLnBrk="1">
              <a:defRPr/>
            </a:pPr>
            <a:endParaRPr lang="zh-CN" altLang="en-US" sz="900"/>
          </a:p>
        </p:txBody>
      </p:sp>
      <p:sp>
        <p:nvSpPr>
          <p:cNvPr id="91" name="Line 5">
            <a:extLst>
              <a:ext uri="{FF2B5EF4-FFF2-40B4-BE49-F238E27FC236}">
                <a16:creationId xmlns:a16="http://schemas.microsoft.com/office/drawing/2014/main" id="{04BF939E-22C3-413A-A9E4-AAD3B6637A79}"/>
              </a:ext>
            </a:extLst>
          </p:cNvPr>
          <p:cNvSpPr>
            <a:spLocks noChangeShapeType="1"/>
          </p:cNvSpPr>
          <p:nvPr/>
        </p:nvSpPr>
        <p:spPr bwMode="auto">
          <a:xfrm>
            <a:off x="500503" y="1040467"/>
            <a:ext cx="11160000" cy="0"/>
          </a:xfrm>
          <a:prstGeom prst="line">
            <a:avLst/>
          </a:prstGeom>
          <a:noFill/>
          <a:ln w="25400" cap="flat" cmpd="sng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1">
              <a:defRPr/>
            </a:pPr>
            <a:endParaRPr lang="es-ES" sz="2800">
              <a:effectLst>
                <a:outerShdw blurRad="38100" dist="38100" dir="2700000" algn="tl">
                  <a:srgbClr val="DDDDDD"/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39DEC681-6C29-43C5-9F2E-3D4B43F3FBE8}"/>
              </a:ext>
            </a:extLst>
          </p:cNvPr>
          <p:cNvGrpSpPr/>
          <p:nvPr/>
        </p:nvGrpSpPr>
        <p:grpSpPr>
          <a:xfrm>
            <a:off x="475103" y="1207137"/>
            <a:ext cx="6642371" cy="430887"/>
            <a:chOff x="553685" y="1285193"/>
            <a:chExt cx="6642371" cy="430887"/>
          </a:xfrm>
        </p:grpSpPr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1AA31608-6B3F-463E-8E26-0558A84D1F5A}"/>
                </a:ext>
              </a:extLst>
            </p:cNvPr>
            <p:cNvSpPr txBox="1"/>
            <p:nvPr/>
          </p:nvSpPr>
          <p:spPr>
            <a:xfrm>
              <a:off x="805685" y="1285193"/>
              <a:ext cx="639037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训练</a:t>
              </a:r>
              <a:r>
                <a: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8</a:t>
              </a:r>
              <a:r>
                <a:rPr lang="zh-CN" altLang="en-US" sz="22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轮神经区分器</a:t>
              </a:r>
              <a:endPara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8" name="菱形 97">
              <a:extLst>
                <a:ext uri="{FF2B5EF4-FFF2-40B4-BE49-F238E27FC236}">
                  <a16:creationId xmlns:a16="http://schemas.microsoft.com/office/drawing/2014/main" id="{FDB9CA93-8D8F-461E-87D4-26F627D28053}"/>
                </a:ext>
              </a:extLst>
            </p:cNvPr>
            <p:cNvSpPr/>
            <p:nvPr/>
          </p:nvSpPr>
          <p:spPr>
            <a:xfrm>
              <a:off x="553685" y="1375251"/>
              <a:ext cx="252000" cy="252000"/>
            </a:xfrm>
            <a:prstGeom prst="diamond">
              <a:avLst/>
            </a:prstGeom>
            <a:solidFill>
              <a:srgbClr val="029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1A875BA4-3EB1-4578-BFC5-08E0B8309170}"/>
              </a:ext>
            </a:extLst>
          </p:cNvPr>
          <p:cNvSpPr txBox="1"/>
          <p:nvPr/>
        </p:nvSpPr>
        <p:spPr>
          <a:xfrm>
            <a:off x="475103" y="1912810"/>
            <a:ext cx="1116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前述方法失效，利用预训练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5F2A597-09F2-46C9-B644-3350D30E6EC6}"/>
              </a:ext>
            </a:extLst>
          </p:cNvPr>
          <p:cNvSpPr txBox="1"/>
          <p:nvPr/>
        </p:nvSpPr>
        <p:spPr>
          <a:xfrm>
            <a:off x="475103" y="2439403"/>
            <a:ext cx="1116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训练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轮神经区分器识别输入差分为</a:t>
            </a:r>
            <a:r>
              <a:rPr lang="el-GR" altLang="zh-CN" sz="2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Δ = 0</a:t>
            </a:r>
            <a:r>
              <a:rPr lang="en-US" altLang="zh-CN" sz="2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x8000/840</a:t>
            </a:r>
            <a:r>
              <a:rPr lang="en-US" altLang="zh-CN" sz="22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en-US" altLang="zh-CN" sz="2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2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轮</a:t>
            </a:r>
            <a:r>
              <a:rPr lang="en-US" altLang="zh-CN" sz="2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SPECK32/64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65B8A30-A64F-42F7-AAE4-91DED578991A}"/>
              </a:ext>
            </a:extLst>
          </p:cNvPr>
          <p:cNvGrpSpPr/>
          <p:nvPr/>
        </p:nvGrpSpPr>
        <p:grpSpPr>
          <a:xfrm>
            <a:off x="6719680" y="1166633"/>
            <a:ext cx="4814229" cy="5588174"/>
            <a:chOff x="6719680" y="1166633"/>
            <a:chExt cx="4814229" cy="5588174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06906AC1-A74B-45C9-9660-330693F6D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9680" y="1168077"/>
              <a:ext cx="4814229" cy="558673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EA4DA2D-5BBB-4D2A-B274-74FDC1637BD5}"/>
                </a:ext>
              </a:extLst>
            </p:cNvPr>
            <p:cNvSpPr txBox="1"/>
            <p:nvPr/>
          </p:nvSpPr>
          <p:spPr>
            <a:xfrm>
              <a:off x="11079939" y="1166633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[2]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88B3F375-5178-4128-8732-F05AA3C3E828}"/>
              </a:ext>
            </a:extLst>
          </p:cNvPr>
          <p:cNvSpPr/>
          <p:nvPr/>
        </p:nvSpPr>
        <p:spPr>
          <a:xfrm>
            <a:off x="6719681" y="4155440"/>
            <a:ext cx="3912652" cy="365760"/>
          </a:xfrm>
          <a:prstGeom prst="rect">
            <a:avLst/>
          </a:prstGeom>
          <a:noFill/>
          <a:ln w="28575">
            <a:solidFill>
              <a:srgbClr val="029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C889595-8BE2-415B-BF1F-18FA6D6B0D27}"/>
              </a:ext>
            </a:extLst>
          </p:cNvPr>
          <p:cNvSpPr txBox="1"/>
          <p:nvPr/>
        </p:nvSpPr>
        <p:spPr>
          <a:xfrm>
            <a:off x="475103" y="2965996"/>
            <a:ext cx="1116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lang="en-US" altLang="zh-CN" sz="2200" baseline="300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个训练数据，训练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epoch.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82A7A42-A8E3-471B-8F34-4D02ACCD06DA}"/>
              </a:ext>
            </a:extLst>
          </p:cNvPr>
          <p:cNvSpPr txBox="1"/>
          <p:nvPr/>
        </p:nvSpPr>
        <p:spPr>
          <a:xfrm>
            <a:off x="475103" y="3492589"/>
            <a:ext cx="1116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训练上述神经区分器识别输入差分为</a:t>
            </a:r>
            <a:r>
              <a:rPr lang="el-GR" altLang="zh-CN" sz="2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Δ = 0</a:t>
            </a:r>
            <a:r>
              <a:rPr lang="en-US" altLang="zh-CN" sz="2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x0040/0000</a:t>
            </a:r>
            <a:r>
              <a:rPr lang="zh-CN" altLang="en-US" sz="2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en-US" altLang="zh-CN" sz="2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</a:t>
            </a:r>
            <a:r>
              <a:rPr lang="zh-CN" altLang="en-US" sz="2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轮</a:t>
            </a:r>
            <a:r>
              <a:rPr lang="en-US" altLang="zh-CN" sz="2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SPECK32/64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E2F8D1F-26AD-4E03-A780-6CF3B9B8CD58}"/>
              </a:ext>
            </a:extLst>
          </p:cNvPr>
          <p:cNvSpPr txBox="1"/>
          <p:nvPr/>
        </p:nvSpPr>
        <p:spPr>
          <a:xfrm>
            <a:off x="475103" y="4019182"/>
            <a:ext cx="1116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lang="en-US" altLang="zh-CN" sz="2200" baseline="300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9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个训练数据，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epoch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数未知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DBBC80C-4540-4F8F-B323-BEDCF45AD9EB}"/>
              </a:ext>
            </a:extLst>
          </p:cNvPr>
          <p:cNvSpPr txBox="1"/>
          <p:nvPr/>
        </p:nvSpPr>
        <p:spPr>
          <a:xfrm>
            <a:off x="475103" y="4647375"/>
            <a:ext cx="1116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训练代价：</a:t>
            </a:r>
            <a:endParaRPr lang="en-US" altLang="zh-CN" sz="2200" dirty="0">
              <a:solidFill>
                <a:prstClr val="blac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5357EC9-D89D-4879-9FB8-4BE232D371DF}"/>
              </a:ext>
            </a:extLst>
          </p:cNvPr>
          <p:cNvSpPr txBox="1"/>
          <p:nvPr/>
        </p:nvSpPr>
        <p:spPr>
          <a:xfrm>
            <a:off x="475103" y="5072368"/>
            <a:ext cx="1116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342000" algn="just"/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作者：单个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GTX 1080 </a:t>
            </a:r>
            <a:r>
              <a:rPr lang="en-US" altLang="zh-CN" sz="2200" dirty="0" err="1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Ti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显卡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桌面级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5-7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轮区分器，批大小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5000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，一个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epoch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约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150s.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786C9EC-062C-4C85-936E-250C924EB997}"/>
              </a:ext>
            </a:extLst>
          </p:cNvPr>
          <p:cNvSpPr txBox="1"/>
          <p:nvPr/>
        </p:nvSpPr>
        <p:spPr>
          <a:xfrm>
            <a:off x="475103" y="5497364"/>
            <a:ext cx="1116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342000" algn="just"/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我的：单个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GTX 1060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显卡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笔记本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5-7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轮区分器，批大小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5000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，一个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epoch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约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290s.</a:t>
            </a:r>
          </a:p>
          <a:p>
            <a:pPr lvl="0" indent="342000" algn="just"/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	    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单个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i5-8300H 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处理器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笔记本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5-7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轮区分器，批大小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5000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，一个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epoch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约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110min. </a:t>
            </a:r>
          </a:p>
        </p:txBody>
      </p:sp>
    </p:spTree>
    <p:extLst>
      <p:ext uri="{BB962C8B-B14F-4D97-AF65-F5344CB8AC3E}">
        <p14:creationId xmlns:p14="http://schemas.microsoft.com/office/powerpoint/2010/main" val="42731492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5" grpId="0" animBg="1"/>
      <p:bldP spid="15" grpId="1" animBg="1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AutoShape 4">
            <a:extLst>
              <a:ext uri="{FF2B5EF4-FFF2-40B4-BE49-F238E27FC236}">
                <a16:creationId xmlns:a16="http://schemas.microsoft.com/office/drawing/2014/main" id="{33279E8B-54ED-404C-B343-F2C162B1BCB1}"/>
              </a:ext>
            </a:extLst>
          </p:cNvPr>
          <p:cNvSpPr>
            <a:spLocks/>
          </p:cNvSpPr>
          <p:nvPr/>
        </p:nvSpPr>
        <p:spPr bwMode="auto">
          <a:xfrm>
            <a:off x="614010" y="356255"/>
            <a:ext cx="6237288" cy="419100"/>
          </a:xfrm>
          <a:custGeom>
            <a:avLst/>
            <a:gdLst>
              <a:gd name="T0" fmla="*/ 6237287 w 21600"/>
              <a:gd name="T1" fmla="*/ 419100 h 21600"/>
              <a:gd name="T2" fmla="*/ 6237287 w 21600"/>
              <a:gd name="T3" fmla="*/ 419100 h 21600"/>
              <a:gd name="T4" fmla="*/ 6237287 w 21600"/>
              <a:gd name="T5" fmla="*/ 419100 h 21600"/>
              <a:gd name="T6" fmla="*/ 6237287 w 21600"/>
              <a:gd name="T7" fmla="*/ 4191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SPECK32/64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的神经区分器</a:t>
            </a:r>
          </a:p>
        </p:txBody>
      </p:sp>
      <p:sp>
        <p:nvSpPr>
          <p:cNvPr id="85" name="AutoShape 6">
            <a:extLst>
              <a:ext uri="{FF2B5EF4-FFF2-40B4-BE49-F238E27FC236}">
                <a16:creationId xmlns:a16="http://schemas.microsoft.com/office/drawing/2014/main" id="{E3AD959C-342C-4522-82F0-5FB0B85362F3}"/>
              </a:ext>
            </a:extLst>
          </p:cNvPr>
          <p:cNvSpPr>
            <a:spLocks/>
          </p:cNvSpPr>
          <p:nvPr/>
        </p:nvSpPr>
        <p:spPr bwMode="auto">
          <a:xfrm>
            <a:off x="630678" y="765972"/>
            <a:ext cx="3890169" cy="139700"/>
          </a:xfrm>
          <a:custGeom>
            <a:avLst/>
            <a:gdLst>
              <a:gd name="T0" fmla="*/ 3890169 w 21600"/>
              <a:gd name="T1" fmla="*/ 139700 h 21600"/>
              <a:gd name="T2" fmla="*/ 3890169 w 21600"/>
              <a:gd name="T3" fmla="*/ 139700 h 21600"/>
              <a:gd name="T4" fmla="*/ 3890169 w 21600"/>
              <a:gd name="T5" fmla="*/ 139700 h 21600"/>
              <a:gd name="T6" fmla="*/ 3890169 w 21600"/>
              <a:gd name="T7" fmla="*/ 1397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1pPr>
            <a:lvl2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2pPr>
            <a:lvl3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3pPr>
            <a:lvl4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4pPr>
            <a:lvl5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5pPr>
            <a:lvl6pPr marL="18288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6pPr>
            <a:lvl7pPr marL="22860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7pPr>
            <a:lvl8pPr marL="27432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8pPr>
            <a:lvl9pPr marL="32004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9pPr>
          </a:lstStyle>
          <a:p>
            <a:pPr algn="l"/>
            <a:r>
              <a:rPr lang="en-US" altLang="zh-CN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Neural Distinguishers for Reduced Speck32/64</a:t>
            </a:r>
            <a:endParaRPr lang="zh-CN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AutoShape 7">
            <a:extLst>
              <a:ext uri="{FF2B5EF4-FFF2-40B4-BE49-F238E27FC236}">
                <a16:creationId xmlns:a16="http://schemas.microsoft.com/office/drawing/2014/main" id="{9F9784D1-BF0D-4AC6-BD01-F6BE86787E5A}"/>
              </a:ext>
            </a:extLst>
          </p:cNvPr>
          <p:cNvSpPr>
            <a:spLocks/>
          </p:cNvSpPr>
          <p:nvPr/>
        </p:nvSpPr>
        <p:spPr bwMode="auto">
          <a:xfrm>
            <a:off x="475103" y="299898"/>
            <a:ext cx="78582" cy="642144"/>
          </a:xfrm>
          <a:custGeom>
            <a:avLst/>
            <a:gdLst>
              <a:gd name="T0" fmla="*/ 78582 w 21600"/>
              <a:gd name="T1" fmla="*/ 642144 h 21600"/>
              <a:gd name="T2" fmla="*/ 78582 w 21600"/>
              <a:gd name="T3" fmla="*/ 642144 h 21600"/>
              <a:gd name="T4" fmla="*/ 78582 w 21600"/>
              <a:gd name="T5" fmla="*/ 642144 h 21600"/>
              <a:gd name="T6" fmla="*/ 78582 w 21600"/>
              <a:gd name="T7" fmla="*/ 6421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029ECF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algn="ctr" eaLnBrk="1">
              <a:defRPr/>
            </a:pPr>
            <a:endParaRPr lang="zh-CN" altLang="en-US" sz="900"/>
          </a:p>
        </p:txBody>
      </p:sp>
      <p:sp>
        <p:nvSpPr>
          <p:cNvPr id="91" name="Line 5">
            <a:extLst>
              <a:ext uri="{FF2B5EF4-FFF2-40B4-BE49-F238E27FC236}">
                <a16:creationId xmlns:a16="http://schemas.microsoft.com/office/drawing/2014/main" id="{04BF939E-22C3-413A-A9E4-AAD3B6637A79}"/>
              </a:ext>
            </a:extLst>
          </p:cNvPr>
          <p:cNvSpPr>
            <a:spLocks noChangeShapeType="1"/>
          </p:cNvSpPr>
          <p:nvPr/>
        </p:nvSpPr>
        <p:spPr bwMode="auto">
          <a:xfrm>
            <a:off x="500503" y="1040467"/>
            <a:ext cx="11160000" cy="0"/>
          </a:xfrm>
          <a:prstGeom prst="line">
            <a:avLst/>
          </a:prstGeom>
          <a:noFill/>
          <a:ln w="25400" cap="flat" cmpd="sng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1">
              <a:defRPr/>
            </a:pPr>
            <a:endParaRPr lang="es-ES" sz="2800">
              <a:effectLst>
                <a:outerShdw blurRad="38100" dist="38100" dir="2700000" algn="tl">
                  <a:srgbClr val="DDDDDD"/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39DEC681-6C29-43C5-9F2E-3D4B43F3FBE8}"/>
              </a:ext>
            </a:extLst>
          </p:cNvPr>
          <p:cNvGrpSpPr/>
          <p:nvPr/>
        </p:nvGrpSpPr>
        <p:grpSpPr>
          <a:xfrm>
            <a:off x="475103" y="1207137"/>
            <a:ext cx="6642371" cy="430887"/>
            <a:chOff x="553685" y="1285193"/>
            <a:chExt cx="6642371" cy="430887"/>
          </a:xfrm>
        </p:grpSpPr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1AA31608-6B3F-463E-8E26-0558A84D1F5A}"/>
                </a:ext>
              </a:extLst>
            </p:cNvPr>
            <p:cNvSpPr txBox="1"/>
            <p:nvPr/>
          </p:nvSpPr>
          <p:spPr>
            <a:xfrm>
              <a:off x="805685" y="1285193"/>
              <a:ext cx="639037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结果对比</a:t>
              </a:r>
              <a:endPara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8" name="菱形 97">
              <a:extLst>
                <a:ext uri="{FF2B5EF4-FFF2-40B4-BE49-F238E27FC236}">
                  <a16:creationId xmlns:a16="http://schemas.microsoft.com/office/drawing/2014/main" id="{FDB9CA93-8D8F-461E-87D4-26F627D28053}"/>
                </a:ext>
              </a:extLst>
            </p:cNvPr>
            <p:cNvSpPr/>
            <p:nvPr/>
          </p:nvSpPr>
          <p:spPr>
            <a:xfrm>
              <a:off x="553685" y="1375251"/>
              <a:ext cx="252000" cy="252000"/>
            </a:xfrm>
            <a:prstGeom prst="diamond">
              <a:avLst/>
            </a:prstGeom>
            <a:solidFill>
              <a:srgbClr val="029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8179613-7FEB-4F1E-B179-19BC7CDBB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254" y="2215399"/>
            <a:ext cx="9217492" cy="360213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CDF8CA0-B06B-4E20-8AC4-41B066079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78" y="2179932"/>
            <a:ext cx="5302313" cy="3744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A9295FA-9B56-422F-8586-462C0CD8C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643" y="2179932"/>
            <a:ext cx="5297253" cy="37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664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9">
            <a:extLst>
              <a:ext uri="{FF2B5EF4-FFF2-40B4-BE49-F238E27FC236}">
                <a16:creationId xmlns:a16="http://schemas.microsoft.com/office/drawing/2014/main" id="{E11A7B63-1925-4A36-8E70-F9D38CF5E869}"/>
              </a:ext>
            </a:extLst>
          </p:cNvPr>
          <p:cNvSpPr txBox="1"/>
          <p:nvPr/>
        </p:nvSpPr>
        <p:spPr>
          <a:xfrm>
            <a:off x="5227187" y="2976525"/>
            <a:ext cx="6253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SPECK32/64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的密钥恢复攻击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D639641-D696-4EA1-BE0A-D6CAE79AEC78}"/>
              </a:ext>
            </a:extLst>
          </p:cNvPr>
          <p:cNvGrpSpPr/>
          <p:nvPr/>
        </p:nvGrpSpPr>
        <p:grpSpPr>
          <a:xfrm>
            <a:off x="1151175" y="1197268"/>
            <a:ext cx="3881063" cy="4204847"/>
            <a:chOff x="1964608" y="1175636"/>
            <a:chExt cx="3881063" cy="4204847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1E6804CE-0EEF-46E7-BA61-24775B4EA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4608" y="1175636"/>
              <a:ext cx="3326114" cy="4204847"/>
            </a:xfrm>
            <a:prstGeom prst="rect">
              <a:avLst/>
            </a:prstGeom>
          </p:spPr>
        </p:pic>
        <p:sp>
          <p:nvSpPr>
            <p:cNvPr id="2" name="Rectangle 27">
              <a:extLst>
                <a:ext uri="{FF2B5EF4-FFF2-40B4-BE49-F238E27FC236}">
                  <a16:creationId xmlns:a16="http://schemas.microsoft.com/office/drawing/2014/main" id="{B60BAEB4-1C2B-4F24-B777-EBC85E346B02}"/>
                </a:ext>
              </a:extLst>
            </p:cNvPr>
            <p:cNvSpPr/>
            <p:nvPr/>
          </p:nvSpPr>
          <p:spPr>
            <a:xfrm>
              <a:off x="4765671" y="2962564"/>
              <a:ext cx="720000" cy="720000"/>
            </a:xfrm>
            <a:prstGeom prst="rect">
              <a:avLst/>
            </a:prstGeom>
            <a:solidFill>
              <a:srgbClr val="FF7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rgbClr val="029ECF"/>
                </a:solidFill>
                <a:cs typeface="+mn-ea"/>
                <a:sym typeface="+mn-lt"/>
              </a:endParaRPr>
            </a:p>
          </p:txBody>
        </p:sp>
        <p:grpSp>
          <p:nvGrpSpPr>
            <p:cNvPr id="3" name="Group 8">
              <a:extLst>
                <a:ext uri="{FF2B5EF4-FFF2-40B4-BE49-F238E27FC236}">
                  <a16:creationId xmlns:a16="http://schemas.microsoft.com/office/drawing/2014/main" id="{A0C73136-0187-4BEA-AFEA-3FC79A918920}"/>
                </a:ext>
              </a:extLst>
            </p:cNvPr>
            <p:cNvGrpSpPr/>
            <p:nvPr/>
          </p:nvGrpSpPr>
          <p:grpSpPr>
            <a:xfrm>
              <a:off x="4964913" y="3103678"/>
              <a:ext cx="321517" cy="437772"/>
              <a:chOff x="2767013" y="609600"/>
              <a:chExt cx="561975" cy="765176"/>
            </a:xfrm>
            <a:solidFill>
              <a:schemeClr val="bg1"/>
            </a:solidFill>
          </p:grpSpPr>
          <p:sp>
            <p:nvSpPr>
              <p:cNvPr id="4" name="Freeform 5">
                <a:extLst>
                  <a:ext uri="{FF2B5EF4-FFF2-40B4-BE49-F238E27FC236}">
                    <a16:creationId xmlns:a16="http://schemas.microsoft.com/office/drawing/2014/main" id="{1DFFA88B-88D9-4528-8694-DC8B17501C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67013" y="609600"/>
                <a:ext cx="561975" cy="609600"/>
              </a:xfrm>
              <a:custGeom>
                <a:avLst/>
                <a:gdLst>
                  <a:gd name="T0" fmla="*/ 100 w 147"/>
                  <a:gd name="T1" fmla="*/ 160 h 160"/>
                  <a:gd name="T2" fmla="*/ 143 w 147"/>
                  <a:gd name="T3" fmla="*/ 59 h 160"/>
                  <a:gd name="T4" fmla="*/ 73 w 147"/>
                  <a:gd name="T5" fmla="*/ 0 h 160"/>
                  <a:gd name="T6" fmla="*/ 3 w 147"/>
                  <a:gd name="T7" fmla="*/ 59 h 160"/>
                  <a:gd name="T8" fmla="*/ 46 w 147"/>
                  <a:gd name="T9" fmla="*/ 160 h 160"/>
                  <a:gd name="T10" fmla="*/ 100 w 147"/>
                  <a:gd name="T11" fmla="*/ 160 h 160"/>
                  <a:gd name="T12" fmla="*/ 19 w 147"/>
                  <a:gd name="T13" fmla="*/ 60 h 160"/>
                  <a:gd name="T14" fmla="*/ 73 w 147"/>
                  <a:gd name="T15" fmla="*/ 16 h 160"/>
                  <a:gd name="T16" fmla="*/ 127 w 147"/>
                  <a:gd name="T17" fmla="*/ 60 h 160"/>
                  <a:gd name="T18" fmla="*/ 110 w 147"/>
                  <a:gd name="T19" fmla="*/ 100 h 160"/>
                  <a:gd name="T20" fmla="*/ 86 w 147"/>
                  <a:gd name="T21" fmla="*/ 144 h 160"/>
                  <a:gd name="T22" fmla="*/ 79 w 147"/>
                  <a:gd name="T23" fmla="*/ 144 h 160"/>
                  <a:gd name="T24" fmla="*/ 79 w 147"/>
                  <a:gd name="T25" fmla="*/ 87 h 160"/>
                  <a:gd name="T26" fmla="*/ 88 w 147"/>
                  <a:gd name="T27" fmla="*/ 87 h 160"/>
                  <a:gd name="T28" fmla="*/ 100 w 147"/>
                  <a:gd name="T29" fmla="*/ 75 h 160"/>
                  <a:gd name="T30" fmla="*/ 88 w 147"/>
                  <a:gd name="T31" fmla="*/ 63 h 160"/>
                  <a:gd name="T32" fmla="*/ 76 w 147"/>
                  <a:gd name="T33" fmla="*/ 75 h 160"/>
                  <a:gd name="T34" fmla="*/ 76 w 147"/>
                  <a:gd name="T35" fmla="*/ 75 h 160"/>
                  <a:gd name="T36" fmla="*/ 71 w 147"/>
                  <a:gd name="T37" fmla="*/ 75 h 160"/>
                  <a:gd name="T38" fmla="*/ 71 w 147"/>
                  <a:gd name="T39" fmla="*/ 75 h 160"/>
                  <a:gd name="T40" fmla="*/ 59 w 147"/>
                  <a:gd name="T41" fmla="*/ 63 h 160"/>
                  <a:gd name="T42" fmla="*/ 47 w 147"/>
                  <a:gd name="T43" fmla="*/ 75 h 160"/>
                  <a:gd name="T44" fmla="*/ 59 w 147"/>
                  <a:gd name="T45" fmla="*/ 87 h 160"/>
                  <a:gd name="T46" fmla="*/ 67 w 147"/>
                  <a:gd name="T47" fmla="*/ 87 h 160"/>
                  <a:gd name="T48" fmla="*/ 67 w 147"/>
                  <a:gd name="T49" fmla="*/ 144 h 160"/>
                  <a:gd name="T50" fmla="*/ 60 w 147"/>
                  <a:gd name="T51" fmla="*/ 144 h 160"/>
                  <a:gd name="T52" fmla="*/ 37 w 147"/>
                  <a:gd name="T53" fmla="*/ 100 h 160"/>
                  <a:gd name="T54" fmla="*/ 19 w 147"/>
                  <a:gd name="T55" fmla="*/ 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7" h="160">
                    <a:moveTo>
                      <a:pt x="100" y="160"/>
                    </a:moveTo>
                    <a:cubicBezTo>
                      <a:pt x="100" y="116"/>
                      <a:pt x="147" y="102"/>
                      <a:pt x="143" y="59"/>
                    </a:cubicBezTo>
                    <a:cubicBezTo>
                      <a:pt x="141" y="31"/>
                      <a:pt x="122" y="0"/>
                      <a:pt x="73" y="0"/>
                    </a:cubicBezTo>
                    <a:cubicBezTo>
                      <a:pt x="24" y="0"/>
                      <a:pt x="5" y="31"/>
                      <a:pt x="3" y="59"/>
                    </a:cubicBezTo>
                    <a:cubicBezTo>
                      <a:pt x="0" y="102"/>
                      <a:pt x="46" y="116"/>
                      <a:pt x="46" y="160"/>
                    </a:cubicBezTo>
                    <a:lnTo>
                      <a:pt x="100" y="160"/>
                    </a:lnTo>
                    <a:close/>
                    <a:moveTo>
                      <a:pt x="19" y="60"/>
                    </a:moveTo>
                    <a:cubicBezTo>
                      <a:pt x="20" y="47"/>
                      <a:pt x="28" y="16"/>
                      <a:pt x="73" y="16"/>
                    </a:cubicBezTo>
                    <a:cubicBezTo>
                      <a:pt x="119" y="16"/>
                      <a:pt x="126" y="47"/>
                      <a:pt x="127" y="60"/>
                    </a:cubicBezTo>
                    <a:cubicBezTo>
                      <a:pt x="128" y="75"/>
                      <a:pt x="121" y="85"/>
                      <a:pt x="110" y="100"/>
                    </a:cubicBezTo>
                    <a:cubicBezTo>
                      <a:pt x="100" y="112"/>
                      <a:pt x="90" y="126"/>
                      <a:pt x="86" y="144"/>
                    </a:cubicBezTo>
                    <a:cubicBezTo>
                      <a:pt x="79" y="144"/>
                      <a:pt x="79" y="144"/>
                      <a:pt x="79" y="144"/>
                    </a:cubicBezTo>
                    <a:cubicBezTo>
                      <a:pt x="79" y="87"/>
                      <a:pt x="79" y="87"/>
                      <a:pt x="79" y="87"/>
                    </a:cubicBezTo>
                    <a:cubicBezTo>
                      <a:pt x="88" y="87"/>
                      <a:pt x="88" y="87"/>
                      <a:pt x="88" y="87"/>
                    </a:cubicBezTo>
                    <a:cubicBezTo>
                      <a:pt x="94" y="87"/>
                      <a:pt x="100" y="82"/>
                      <a:pt x="100" y="75"/>
                    </a:cubicBezTo>
                    <a:cubicBezTo>
                      <a:pt x="100" y="68"/>
                      <a:pt x="94" y="63"/>
                      <a:pt x="88" y="63"/>
                    </a:cubicBezTo>
                    <a:cubicBezTo>
                      <a:pt x="81" y="63"/>
                      <a:pt x="76" y="68"/>
                      <a:pt x="76" y="75"/>
                    </a:cubicBezTo>
                    <a:cubicBezTo>
                      <a:pt x="76" y="75"/>
                      <a:pt x="76" y="75"/>
                      <a:pt x="76" y="75"/>
                    </a:cubicBezTo>
                    <a:cubicBezTo>
                      <a:pt x="71" y="75"/>
                      <a:pt x="71" y="75"/>
                      <a:pt x="71" y="75"/>
                    </a:cubicBezTo>
                    <a:cubicBezTo>
                      <a:pt x="71" y="75"/>
                      <a:pt x="71" y="75"/>
                      <a:pt x="71" y="75"/>
                    </a:cubicBezTo>
                    <a:cubicBezTo>
                      <a:pt x="71" y="68"/>
                      <a:pt x="65" y="63"/>
                      <a:pt x="59" y="63"/>
                    </a:cubicBezTo>
                    <a:cubicBezTo>
                      <a:pt x="52" y="63"/>
                      <a:pt x="47" y="68"/>
                      <a:pt x="47" y="75"/>
                    </a:cubicBezTo>
                    <a:cubicBezTo>
                      <a:pt x="47" y="82"/>
                      <a:pt x="52" y="87"/>
                      <a:pt x="59" y="87"/>
                    </a:cubicBezTo>
                    <a:cubicBezTo>
                      <a:pt x="67" y="87"/>
                      <a:pt x="67" y="87"/>
                      <a:pt x="67" y="87"/>
                    </a:cubicBezTo>
                    <a:cubicBezTo>
                      <a:pt x="67" y="144"/>
                      <a:pt x="67" y="144"/>
                      <a:pt x="67" y="144"/>
                    </a:cubicBezTo>
                    <a:cubicBezTo>
                      <a:pt x="60" y="144"/>
                      <a:pt x="60" y="144"/>
                      <a:pt x="60" y="144"/>
                    </a:cubicBezTo>
                    <a:cubicBezTo>
                      <a:pt x="56" y="126"/>
                      <a:pt x="46" y="112"/>
                      <a:pt x="37" y="100"/>
                    </a:cubicBezTo>
                    <a:cubicBezTo>
                      <a:pt x="25" y="85"/>
                      <a:pt x="18" y="75"/>
                      <a:pt x="19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5" name="Freeform 6">
                <a:extLst>
                  <a:ext uri="{FF2B5EF4-FFF2-40B4-BE49-F238E27FC236}">
                    <a16:creationId xmlns:a16="http://schemas.microsoft.com/office/drawing/2014/main" id="{959F98B2-2EE1-4755-BF60-D370C8F2A4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8463" y="1265238"/>
                <a:ext cx="214313" cy="109538"/>
              </a:xfrm>
              <a:custGeom>
                <a:avLst/>
                <a:gdLst>
                  <a:gd name="T0" fmla="*/ 0 w 56"/>
                  <a:gd name="T1" fmla="*/ 21 h 29"/>
                  <a:gd name="T2" fmla="*/ 28 w 56"/>
                  <a:gd name="T3" fmla="*/ 29 h 29"/>
                  <a:gd name="T4" fmla="*/ 56 w 56"/>
                  <a:gd name="T5" fmla="*/ 21 h 29"/>
                  <a:gd name="T6" fmla="*/ 56 w 56"/>
                  <a:gd name="T7" fmla="*/ 0 h 29"/>
                  <a:gd name="T8" fmla="*/ 0 w 56"/>
                  <a:gd name="T9" fmla="*/ 0 h 29"/>
                  <a:gd name="T10" fmla="*/ 0 w 56"/>
                  <a:gd name="T11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29">
                    <a:moveTo>
                      <a:pt x="0" y="21"/>
                    </a:moveTo>
                    <a:cubicBezTo>
                      <a:pt x="8" y="26"/>
                      <a:pt x="17" y="29"/>
                      <a:pt x="28" y="29"/>
                    </a:cubicBezTo>
                    <a:cubicBezTo>
                      <a:pt x="39" y="29"/>
                      <a:pt x="48" y="26"/>
                      <a:pt x="56" y="21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</p:grpSp>
        <p:sp>
          <p:nvSpPr>
            <p:cNvPr id="7" name="Rectangle 21">
              <a:extLst>
                <a:ext uri="{FF2B5EF4-FFF2-40B4-BE49-F238E27FC236}">
                  <a16:creationId xmlns:a16="http://schemas.microsoft.com/office/drawing/2014/main" id="{C2BBF135-4084-42EA-A4E8-EE30483F58E1}"/>
                </a:ext>
              </a:extLst>
            </p:cNvPr>
            <p:cNvSpPr/>
            <p:nvPr/>
          </p:nvSpPr>
          <p:spPr>
            <a:xfrm>
              <a:off x="4405671" y="3677130"/>
              <a:ext cx="360000" cy="360000"/>
            </a:xfrm>
            <a:prstGeom prst="rect">
              <a:avLst/>
            </a:prstGeom>
            <a:solidFill>
              <a:srgbClr val="D74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6EE25B34-FCD3-4C27-B065-C5BCDA260300}"/>
                </a:ext>
              </a:extLst>
            </p:cNvPr>
            <p:cNvSpPr/>
            <p:nvPr/>
          </p:nvSpPr>
          <p:spPr>
            <a:xfrm>
              <a:off x="5665671" y="3857130"/>
              <a:ext cx="180000" cy="180000"/>
            </a:xfrm>
            <a:prstGeom prst="rect">
              <a:avLst/>
            </a:prstGeom>
            <a:noFill/>
            <a:ln w="19050">
              <a:solidFill>
                <a:srgbClr val="F23B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9" name="Rectangle 12">
              <a:extLst>
                <a:ext uri="{FF2B5EF4-FFF2-40B4-BE49-F238E27FC236}">
                  <a16:creationId xmlns:a16="http://schemas.microsoft.com/office/drawing/2014/main" id="{F26CE189-38F2-4351-843F-8943968A17A5}"/>
                </a:ext>
              </a:extLst>
            </p:cNvPr>
            <p:cNvSpPr/>
            <p:nvPr/>
          </p:nvSpPr>
          <p:spPr>
            <a:xfrm>
              <a:off x="5485671" y="3679847"/>
              <a:ext cx="180000" cy="180000"/>
            </a:xfrm>
            <a:prstGeom prst="rect">
              <a:avLst/>
            </a:prstGeom>
            <a:solidFill>
              <a:srgbClr val="8F6C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10" name="Rectangle 16">
              <a:extLst>
                <a:ext uri="{FF2B5EF4-FFF2-40B4-BE49-F238E27FC236}">
                  <a16:creationId xmlns:a16="http://schemas.microsoft.com/office/drawing/2014/main" id="{87E12EBA-BF29-4AD5-BE5B-EE2DDECE6367}"/>
                </a:ext>
              </a:extLst>
            </p:cNvPr>
            <p:cNvSpPr/>
            <p:nvPr/>
          </p:nvSpPr>
          <p:spPr>
            <a:xfrm>
              <a:off x="5305671" y="2425281"/>
              <a:ext cx="180000" cy="180000"/>
            </a:xfrm>
            <a:prstGeom prst="rect">
              <a:avLst/>
            </a:prstGeom>
            <a:solidFill>
              <a:srgbClr val="9379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grpSp>
          <p:nvGrpSpPr>
            <p:cNvPr id="11" name="Group 5">
              <a:extLst>
                <a:ext uri="{FF2B5EF4-FFF2-40B4-BE49-F238E27FC236}">
                  <a16:creationId xmlns:a16="http://schemas.microsoft.com/office/drawing/2014/main" id="{BFC5B06E-B2D4-4D9A-94CF-C7F6FCFDC09D}"/>
                </a:ext>
              </a:extLst>
            </p:cNvPr>
            <p:cNvGrpSpPr/>
            <p:nvPr/>
          </p:nvGrpSpPr>
          <p:grpSpPr>
            <a:xfrm>
              <a:off x="4393708" y="2614517"/>
              <a:ext cx="180000" cy="180000"/>
              <a:chOff x="3121851" y="2769787"/>
              <a:chExt cx="215805" cy="215805"/>
            </a:xfrm>
          </p:grpSpPr>
          <p:cxnSp>
            <p:nvCxnSpPr>
              <p:cNvPr id="12" name="Straight Connector 4">
                <a:extLst>
                  <a:ext uri="{FF2B5EF4-FFF2-40B4-BE49-F238E27FC236}">
                    <a16:creationId xmlns:a16="http://schemas.microsoft.com/office/drawing/2014/main" id="{A63DC0BC-53CE-4C31-AA14-880020212559}"/>
                  </a:ext>
                </a:extLst>
              </p:cNvPr>
              <p:cNvCxnSpPr/>
              <p:nvPr/>
            </p:nvCxnSpPr>
            <p:spPr>
              <a:xfrm>
                <a:off x="3229754" y="2769787"/>
                <a:ext cx="0" cy="215805"/>
              </a:xfrm>
              <a:prstGeom prst="line">
                <a:avLst/>
              </a:prstGeom>
              <a:ln w="19050">
                <a:solidFill>
                  <a:srgbClr val="00BBD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20">
                <a:extLst>
                  <a:ext uri="{FF2B5EF4-FFF2-40B4-BE49-F238E27FC236}">
                    <a16:creationId xmlns:a16="http://schemas.microsoft.com/office/drawing/2014/main" id="{FD084D45-A128-4036-8084-7FD91CC78DC1}"/>
                  </a:ext>
                </a:extLst>
              </p:cNvPr>
              <p:cNvCxnSpPr/>
              <p:nvPr/>
            </p:nvCxnSpPr>
            <p:spPr>
              <a:xfrm rot="16200000">
                <a:off x="3229754" y="2769786"/>
                <a:ext cx="0" cy="215805"/>
              </a:xfrm>
              <a:prstGeom prst="line">
                <a:avLst/>
              </a:prstGeom>
              <a:ln w="19050">
                <a:solidFill>
                  <a:srgbClr val="00BBD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5775E2D-D71C-4138-AB69-F27B7A4B0A31}"/>
                </a:ext>
              </a:extLst>
            </p:cNvPr>
            <p:cNvSpPr/>
            <p:nvPr/>
          </p:nvSpPr>
          <p:spPr>
            <a:xfrm>
              <a:off x="4222944" y="4037130"/>
              <a:ext cx="180000" cy="180000"/>
            </a:xfrm>
            <a:prstGeom prst="rect">
              <a:avLst/>
            </a:prstGeom>
            <a:solidFill>
              <a:srgbClr val="029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58508BC-D2F4-411C-8764-501700C129FE}"/>
                </a:ext>
              </a:extLst>
            </p:cNvPr>
            <p:cNvSpPr/>
            <p:nvPr/>
          </p:nvSpPr>
          <p:spPr>
            <a:xfrm>
              <a:off x="5485671" y="2605281"/>
              <a:ext cx="360000" cy="360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8958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16" name="Oval 19">
              <a:extLst>
                <a:ext uri="{FF2B5EF4-FFF2-40B4-BE49-F238E27FC236}">
                  <a16:creationId xmlns:a16="http://schemas.microsoft.com/office/drawing/2014/main" id="{96B7327D-2320-4D11-8A82-6435FFBB3C85}"/>
                </a:ext>
              </a:extLst>
            </p:cNvPr>
            <p:cNvSpPr/>
            <p:nvPr/>
          </p:nvSpPr>
          <p:spPr>
            <a:xfrm>
              <a:off x="4495671" y="376713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52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54">
            <a:extLst>
              <a:ext uri="{FF2B5EF4-FFF2-40B4-BE49-F238E27FC236}">
                <a16:creationId xmlns:a16="http://schemas.microsoft.com/office/drawing/2014/main" id="{6C73FE5F-5C5A-46E8-9887-7575CC856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841" y="2713029"/>
            <a:ext cx="4475262" cy="3721335"/>
          </a:xfrm>
          <a:prstGeom prst="rect">
            <a:avLst/>
          </a:prstGeom>
        </p:spPr>
      </p:pic>
      <p:sp>
        <p:nvSpPr>
          <p:cNvPr id="56" name="文本框 55">
            <a:extLst>
              <a:ext uri="{FF2B5EF4-FFF2-40B4-BE49-F238E27FC236}">
                <a16:creationId xmlns:a16="http://schemas.microsoft.com/office/drawing/2014/main" id="{16D27B17-1A3D-42DD-ADEC-0880520DBB8C}"/>
              </a:ext>
            </a:extLst>
          </p:cNvPr>
          <p:cNvSpPr txBox="1"/>
          <p:nvPr/>
        </p:nvSpPr>
        <p:spPr>
          <a:xfrm>
            <a:off x="470402" y="2820019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将明文对加密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9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轮得到</a:t>
            </a:r>
            <a:r>
              <a:rPr lang="en-US" altLang="zh-CN" sz="2200" i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个密文对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200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200" i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… , </a:t>
            </a:r>
            <a:r>
              <a:rPr lang="en-US" altLang="zh-C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200" i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 </a:t>
            </a:r>
            <a:r>
              <a:rPr lang="en-US" altLang="zh-CN" sz="22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en-US" altLang="zh-CN" sz="2200" dirty="0">
              <a:solidFill>
                <a:prstClr val="blac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0973D924-184A-4B47-8AFD-778C70DD3FCC}"/>
              </a:ext>
            </a:extLst>
          </p:cNvPr>
          <p:cNvSpPr>
            <a:spLocks/>
          </p:cNvSpPr>
          <p:nvPr/>
        </p:nvSpPr>
        <p:spPr bwMode="auto">
          <a:xfrm>
            <a:off x="614010" y="356255"/>
            <a:ext cx="6237288" cy="419100"/>
          </a:xfrm>
          <a:custGeom>
            <a:avLst/>
            <a:gdLst>
              <a:gd name="T0" fmla="*/ 6237287 w 21600"/>
              <a:gd name="T1" fmla="*/ 419100 h 21600"/>
              <a:gd name="T2" fmla="*/ 6237287 w 21600"/>
              <a:gd name="T3" fmla="*/ 419100 h 21600"/>
              <a:gd name="T4" fmla="*/ 6237287 w 21600"/>
              <a:gd name="T5" fmla="*/ 419100 h 21600"/>
              <a:gd name="T6" fmla="*/ 6237287 w 21600"/>
              <a:gd name="T7" fmla="*/ 4191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SPECK32/64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的密钥恢复攻击</a:t>
            </a:r>
          </a:p>
        </p:txBody>
      </p:sp>
      <p:sp>
        <p:nvSpPr>
          <p:cNvPr id="3" name="AutoShape 6">
            <a:extLst>
              <a:ext uri="{FF2B5EF4-FFF2-40B4-BE49-F238E27FC236}">
                <a16:creationId xmlns:a16="http://schemas.microsoft.com/office/drawing/2014/main" id="{1211372F-2D6B-419B-8DB1-9F7E0B5791BD}"/>
              </a:ext>
            </a:extLst>
          </p:cNvPr>
          <p:cNvSpPr>
            <a:spLocks/>
          </p:cNvSpPr>
          <p:nvPr/>
        </p:nvSpPr>
        <p:spPr bwMode="auto">
          <a:xfrm>
            <a:off x="630678" y="765972"/>
            <a:ext cx="3890169" cy="139700"/>
          </a:xfrm>
          <a:custGeom>
            <a:avLst/>
            <a:gdLst>
              <a:gd name="T0" fmla="*/ 3890169 w 21600"/>
              <a:gd name="T1" fmla="*/ 139700 h 21600"/>
              <a:gd name="T2" fmla="*/ 3890169 w 21600"/>
              <a:gd name="T3" fmla="*/ 139700 h 21600"/>
              <a:gd name="T4" fmla="*/ 3890169 w 21600"/>
              <a:gd name="T5" fmla="*/ 139700 h 21600"/>
              <a:gd name="T6" fmla="*/ 3890169 w 21600"/>
              <a:gd name="T7" fmla="*/ 1397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1pPr>
            <a:lvl2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2pPr>
            <a:lvl3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3pPr>
            <a:lvl4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4pPr>
            <a:lvl5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5pPr>
            <a:lvl6pPr marL="18288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6pPr>
            <a:lvl7pPr marL="22860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7pPr>
            <a:lvl8pPr marL="27432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8pPr>
            <a:lvl9pPr marL="32004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9pPr>
          </a:lstStyle>
          <a:p>
            <a:pPr algn="l"/>
            <a:r>
              <a:rPr lang="en-US" altLang="zh-CN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 Recovery Attack of SPECK32/64</a:t>
            </a:r>
            <a:endParaRPr lang="zh-CN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AutoShape 7">
            <a:extLst>
              <a:ext uri="{FF2B5EF4-FFF2-40B4-BE49-F238E27FC236}">
                <a16:creationId xmlns:a16="http://schemas.microsoft.com/office/drawing/2014/main" id="{30705742-7DC6-4314-A816-F88CA89D9A89}"/>
              </a:ext>
            </a:extLst>
          </p:cNvPr>
          <p:cNvSpPr>
            <a:spLocks/>
          </p:cNvSpPr>
          <p:nvPr/>
        </p:nvSpPr>
        <p:spPr bwMode="auto">
          <a:xfrm>
            <a:off x="475103" y="299898"/>
            <a:ext cx="78582" cy="642144"/>
          </a:xfrm>
          <a:custGeom>
            <a:avLst/>
            <a:gdLst>
              <a:gd name="T0" fmla="*/ 78582 w 21600"/>
              <a:gd name="T1" fmla="*/ 642144 h 21600"/>
              <a:gd name="T2" fmla="*/ 78582 w 21600"/>
              <a:gd name="T3" fmla="*/ 642144 h 21600"/>
              <a:gd name="T4" fmla="*/ 78582 w 21600"/>
              <a:gd name="T5" fmla="*/ 642144 h 21600"/>
              <a:gd name="T6" fmla="*/ 78582 w 21600"/>
              <a:gd name="T7" fmla="*/ 6421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FF7F00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algn="ctr" eaLnBrk="1">
              <a:defRPr/>
            </a:pPr>
            <a:endParaRPr lang="zh-CN" altLang="en-US" sz="900"/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8D07FAC0-8DF7-4F28-AC3C-8849C4CE4658}"/>
              </a:ext>
            </a:extLst>
          </p:cNvPr>
          <p:cNvSpPr>
            <a:spLocks noChangeShapeType="1"/>
          </p:cNvSpPr>
          <p:nvPr/>
        </p:nvSpPr>
        <p:spPr bwMode="auto">
          <a:xfrm>
            <a:off x="500503" y="1040467"/>
            <a:ext cx="11160000" cy="0"/>
          </a:xfrm>
          <a:prstGeom prst="line">
            <a:avLst/>
          </a:prstGeom>
          <a:noFill/>
          <a:ln w="25400" cap="flat" cmpd="sng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1">
              <a:defRPr/>
            </a:pPr>
            <a:endParaRPr lang="es-ES" sz="2800">
              <a:effectLst>
                <a:outerShdw blurRad="38100" dist="38100" dir="2700000" algn="tl">
                  <a:srgbClr val="DDDDDD"/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E8AF1C26-3E31-4A91-81FC-7934A47E2412}"/>
              </a:ext>
            </a:extLst>
          </p:cNvPr>
          <p:cNvGrpSpPr/>
          <p:nvPr/>
        </p:nvGrpSpPr>
        <p:grpSpPr>
          <a:xfrm>
            <a:off x="475103" y="1207137"/>
            <a:ext cx="6642371" cy="430887"/>
            <a:chOff x="553685" y="1285193"/>
            <a:chExt cx="6642371" cy="430887"/>
          </a:xfrm>
        </p:grpSpPr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759224BD-A6D4-4CA8-B0F7-CA1FDF03DEED}"/>
                </a:ext>
              </a:extLst>
            </p:cNvPr>
            <p:cNvSpPr txBox="1"/>
            <p:nvPr/>
          </p:nvSpPr>
          <p:spPr>
            <a:xfrm>
              <a:off x="805685" y="1285193"/>
              <a:ext cx="639037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9</a:t>
              </a:r>
              <a:r>
                <a:rPr lang="zh-CN" altLang="en-US" sz="22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轮密钥恢复攻击</a:t>
              </a:r>
              <a:endPara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2" name="菱形 51">
              <a:extLst>
                <a:ext uri="{FF2B5EF4-FFF2-40B4-BE49-F238E27FC236}">
                  <a16:creationId xmlns:a16="http://schemas.microsoft.com/office/drawing/2014/main" id="{CBDB74DD-3636-4E74-84F5-535FF153BE05}"/>
                </a:ext>
              </a:extLst>
            </p:cNvPr>
            <p:cNvSpPr/>
            <p:nvPr/>
          </p:nvSpPr>
          <p:spPr>
            <a:xfrm>
              <a:off x="553685" y="1375251"/>
              <a:ext cx="252000" cy="252000"/>
            </a:xfrm>
            <a:prstGeom prst="diamond">
              <a:avLst/>
            </a:prstGeom>
            <a:solidFill>
              <a:srgbClr val="FF7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sp>
        <p:nvSpPr>
          <p:cNvPr id="53" name="文本框 52">
            <a:extLst>
              <a:ext uri="{FF2B5EF4-FFF2-40B4-BE49-F238E27FC236}">
                <a16:creationId xmlns:a16="http://schemas.microsoft.com/office/drawing/2014/main" id="{47A20C30-2EA8-4A1C-8708-06417297F138}"/>
              </a:ext>
            </a:extLst>
          </p:cNvPr>
          <p:cNvSpPr txBox="1"/>
          <p:nvPr/>
        </p:nvSpPr>
        <p:spPr>
          <a:xfrm>
            <a:off x="470402" y="1912810"/>
            <a:ext cx="1118857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构造</a:t>
            </a:r>
            <a:r>
              <a:rPr lang="en-US" altLang="zh-CN" sz="2200" i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个明文对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200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200" i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… , </a:t>
            </a:r>
            <a:r>
              <a:rPr lang="en-US" altLang="zh-CN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200" i="1" baseline="-25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200" i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使得其加密一轮后差分为</a:t>
            </a:r>
            <a:r>
              <a:rPr lang="el-GR" altLang="zh-CN" sz="2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Δ = 0</a:t>
            </a:r>
            <a:r>
              <a:rPr lang="en-US" altLang="zh-CN" sz="2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x0040/0000 (</a:t>
            </a:r>
            <a:r>
              <a:rPr lang="zh-CN" altLang="en-US" sz="2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差分与第一轮子密钥无关</a:t>
            </a:r>
            <a:r>
              <a:rPr lang="en-US" altLang="zh-CN" sz="2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4226EAC-13ED-411B-940B-6E4C26CAC56E}"/>
              </a:ext>
            </a:extLst>
          </p:cNvPr>
          <p:cNvGrpSpPr/>
          <p:nvPr/>
        </p:nvGrpSpPr>
        <p:grpSpPr>
          <a:xfrm>
            <a:off x="470402" y="3388674"/>
            <a:ext cx="11160000" cy="430887"/>
            <a:chOff x="475103" y="3174694"/>
            <a:chExt cx="11160000" cy="430887"/>
          </a:xfrm>
        </p:grpSpPr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DB23BFC0-55B0-4474-ABC9-0DDF4F641E1D}"/>
                </a:ext>
              </a:extLst>
            </p:cNvPr>
            <p:cNvSpPr txBox="1"/>
            <p:nvPr/>
          </p:nvSpPr>
          <p:spPr>
            <a:xfrm>
              <a:off x="475103" y="3174694"/>
              <a:ext cx="11160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0" indent="-342900" algn="just">
                <a:buFont typeface="Arial" panose="020B0604020202020204" pitchFamily="34" charset="0"/>
                <a:buChar char="•"/>
              </a:pPr>
              <a:r>
                <a:rPr lang="zh-CN" alt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遍历第</a:t>
              </a:r>
              <a:r>
                <a:rPr lang="en-US" altLang="zh-CN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9</a:t>
              </a:r>
              <a:r>
                <a:rPr lang="zh-CN" alt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轮子密钥</a:t>
              </a:r>
              <a:r>
                <a:rPr lang="en-US" altLang="zh-CN" sz="2200" i="1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k</a:t>
              </a:r>
              <a:r>
                <a:rPr lang="zh-CN" alt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，分别将密文对</a:t>
              </a:r>
              <a:r>
                <a:rPr lang="en-US" altLang="zh-CN" sz="2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CN" sz="2200" i="1" baseline="-25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i</a:t>
              </a:r>
              <a:r>
                <a:rPr lang="zh-CN" altLang="en-US" sz="22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解密一轮，得到        记      的差分为     </a:t>
              </a:r>
              <a:r>
                <a:rPr lang="en-US" altLang="zh-CN" sz="22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.</a:t>
              </a:r>
              <a:endPara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D84D9E7-9C31-4BE3-997D-EAEC8FD9C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4" y="3222489"/>
              <a:ext cx="459792" cy="37831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56975BC-F2BF-4014-921C-030510D75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56167" y="3222799"/>
              <a:ext cx="311123" cy="378000"/>
            </a:xfrm>
            <a:prstGeom prst="rect">
              <a:avLst/>
            </a:prstGeom>
          </p:spPr>
        </p:pic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4B84D403-FEDA-4051-BBED-998E6FDB06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0260"/>
            <a:stretch/>
          </p:blipFill>
          <p:spPr>
            <a:xfrm>
              <a:off x="8141094" y="3222489"/>
              <a:ext cx="366636" cy="378310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AED8E2A-FDE9-440F-95D8-610EA1705BFF}"/>
              </a:ext>
            </a:extLst>
          </p:cNvPr>
          <p:cNvGrpSpPr/>
          <p:nvPr/>
        </p:nvGrpSpPr>
        <p:grpSpPr>
          <a:xfrm>
            <a:off x="470402" y="3926551"/>
            <a:ext cx="11160000" cy="430887"/>
            <a:chOff x="475102" y="3664909"/>
            <a:chExt cx="11160000" cy="430887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710621EF-66C9-4B4E-BE06-5133079DE5F9}"/>
                </a:ext>
              </a:extLst>
            </p:cNvPr>
            <p:cNvSpPr txBox="1"/>
            <p:nvPr/>
          </p:nvSpPr>
          <p:spPr>
            <a:xfrm>
              <a:off x="475102" y="3664909"/>
              <a:ext cx="11160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0" indent="-342900" algn="just">
                <a:buFont typeface="Arial" panose="020B0604020202020204" pitchFamily="34" charset="0"/>
                <a:buChar char="•"/>
              </a:pPr>
              <a:r>
                <a:rPr lang="zh-CN" alt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对每个密文对      ，利用</a:t>
              </a:r>
              <a:r>
                <a:rPr lang="en-US" altLang="zh-CN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7</a:t>
              </a:r>
              <a:r>
                <a:rPr lang="zh-CN" alt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轮区分器得到一个评分     </a:t>
              </a:r>
              <a:r>
                <a:rPr lang="en-US" altLang="zh-CN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.</a:t>
              </a:r>
            </a:p>
          </p:txBody>
        </p:sp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E4594CC8-3427-4DC8-A47C-0B47A39754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0260"/>
            <a:stretch/>
          </p:blipFill>
          <p:spPr>
            <a:xfrm>
              <a:off x="2614674" y="3717486"/>
              <a:ext cx="366636" cy="37831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5FB59C18-A2E0-4333-AC7C-611F7591E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59080" y="3717796"/>
              <a:ext cx="372185" cy="378000"/>
            </a:xfrm>
            <a:prstGeom prst="rect">
              <a:avLst/>
            </a:prstGeom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18C6C30-79F2-4DD4-8E3C-F0EB7B9C2ADC}"/>
              </a:ext>
            </a:extLst>
          </p:cNvPr>
          <p:cNvGrpSpPr/>
          <p:nvPr/>
        </p:nvGrpSpPr>
        <p:grpSpPr>
          <a:xfrm>
            <a:off x="470402" y="4464428"/>
            <a:ext cx="11160000" cy="864000"/>
            <a:chOff x="471909" y="3974913"/>
            <a:chExt cx="11160000" cy="864000"/>
          </a:xfrm>
        </p:grpSpPr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1EEAE6E2-AB25-429E-A97C-1677F7022053}"/>
                </a:ext>
              </a:extLst>
            </p:cNvPr>
            <p:cNvSpPr txBox="1"/>
            <p:nvPr/>
          </p:nvSpPr>
          <p:spPr>
            <a:xfrm>
              <a:off x="471909" y="4185574"/>
              <a:ext cx="11160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0" indent="-342900" algn="just">
                <a:buFont typeface="Arial" panose="020B0604020202020204" pitchFamily="34" charset="0"/>
                <a:buChar char="•"/>
              </a:pPr>
              <a:r>
                <a:rPr lang="zh-CN" alt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对每个子密钥</a:t>
              </a:r>
              <a:r>
                <a:rPr lang="en-US" altLang="zh-CN" sz="2200" i="1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k</a:t>
              </a:r>
              <a:r>
                <a:rPr lang="zh-CN" alt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，计算</a:t>
              </a:r>
              <a:r>
                <a:rPr lang="en-US" altLang="zh-CN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						.		  .</a:t>
              </a: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2B713E1F-0BB8-478D-9F32-7A4C9F663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66232" y="3974913"/>
              <a:ext cx="3519361" cy="864000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FB7C952-F1D6-4DF5-B0A6-9F5C18C8BB14}"/>
              </a:ext>
            </a:extLst>
          </p:cNvPr>
          <p:cNvGrpSpPr/>
          <p:nvPr/>
        </p:nvGrpSpPr>
        <p:grpSpPr>
          <a:xfrm>
            <a:off x="470402" y="5435419"/>
            <a:ext cx="11160000" cy="430887"/>
            <a:chOff x="500503" y="5056424"/>
            <a:chExt cx="11160000" cy="430887"/>
          </a:xfrm>
        </p:grpSpPr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F11E85D9-7077-48E7-B3A4-1F4470D44DB3}"/>
                </a:ext>
              </a:extLst>
            </p:cNvPr>
            <p:cNvSpPr txBox="1"/>
            <p:nvPr/>
          </p:nvSpPr>
          <p:spPr>
            <a:xfrm>
              <a:off x="500503" y="5056424"/>
              <a:ext cx="11160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0" indent="-342900" algn="just">
                <a:buFont typeface="Arial" panose="020B0604020202020204" pitchFamily="34" charset="0"/>
                <a:buChar char="•"/>
              </a:pPr>
              <a:r>
                <a:rPr lang="zh-CN" alt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将</a:t>
              </a:r>
              <a:r>
                <a:rPr lang="en-US" altLang="zh-CN" sz="2200" i="1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k</a:t>
              </a:r>
              <a:r>
                <a:rPr lang="zh-CN" alt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按照   </a:t>
              </a:r>
              <a:r>
                <a:rPr lang="en-US" altLang="zh-CN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 </a:t>
              </a:r>
              <a:r>
                <a:rPr lang="zh-CN" alt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的值排序，取值越大的可能性越大</a:t>
              </a:r>
              <a:r>
                <a:rPr lang="en-US" altLang="zh-CN" sz="22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.</a:t>
              </a:r>
              <a:endPara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72" name="图片 71">
              <a:extLst>
                <a:ext uri="{FF2B5EF4-FFF2-40B4-BE49-F238E27FC236}">
                  <a16:creationId xmlns:a16="http://schemas.microsoft.com/office/drawing/2014/main" id="{47BB59FB-6E1B-4196-A0DA-CA058CE035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0930" r="91820" b="32028"/>
            <a:stretch/>
          </p:blipFill>
          <p:spPr>
            <a:xfrm>
              <a:off x="1917137" y="5111846"/>
              <a:ext cx="287898" cy="3200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905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68DA2B27-F09A-4ADD-BFCC-F8D58D28607F}"/>
              </a:ext>
            </a:extLst>
          </p:cNvPr>
          <p:cNvSpPr txBox="1"/>
          <p:nvPr/>
        </p:nvSpPr>
        <p:spPr>
          <a:xfrm>
            <a:off x="475103" y="1904348"/>
            <a:ext cx="1116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通过添加两轮差分转移</a:t>
            </a:r>
            <a:r>
              <a:rPr lang="el-GR" altLang="zh-CN" sz="2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sz="2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x0211/0</a:t>
            </a:r>
            <a:r>
              <a:rPr lang="en-US" altLang="zh-CN" sz="22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04 </a:t>
            </a:r>
            <a:r>
              <a:rPr lang="zh-CN" altLang="en-US" sz="2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→ </a:t>
            </a:r>
            <a:r>
              <a:rPr lang="en-US" altLang="zh-CN" sz="2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0x0040/0000</a:t>
            </a:r>
            <a:r>
              <a:rPr lang="zh-CN" altLang="en-US" sz="2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，将</a:t>
            </a:r>
            <a:r>
              <a:rPr lang="en-US" altLang="zh-CN" sz="2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lang="zh-CN" altLang="en-US" sz="2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轮区分器拓展为概率</a:t>
            </a:r>
            <a:r>
              <a:rPr lang="en-US" altLang="zh-CN" sz="2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1/64</a:t>
            </a:r>
            <a:r>
              <a:rPr lang="zh-CN" altLang="en-US" sz="2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en-US" altLang="zh-CN" sz="2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9</a:t>
            </a:r>
            <a:r>
              <a:rPr lang="zh-CN" altLang="en-US" sz="2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轮区分器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FB04AC3-C0D8-4601-B89D-E163F5443F99}"/>
              </a:ext>
            </a:extLst>
          </p:cNvPr>
          <p:cNvGrpSpPr/>
          <p:nvPr/>
        </p:nvGrpSpPr>
        <p:grpSpPr>
          <a:xfrm>
            <a:off x="6719680" y="1166633"/>
            <a:ext cx="4814229" cy="5588174"/>
            <a:chOff x="6719680" y="1166633"/>
            <a:chExt cx="4814229" cy="5588174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77A57871-95FA-43FF-9802-6963F113F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9680" y="1168077"/>
              <a:ext cx="4814229" cy="558673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7F3216F7-363B-4AFF-BAAD-826BF727FD4C}"/>
                </a:ext>
              </a:extLst>
            </p:cNvPr>
            <p:cNvSpPr txBox="1"/>
            <p:nvPr/>
          </p:nvSpPr>
          <p:spPr>
            <a:xfrm>
              <a:off x="11079939" y="1166633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[2]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0973D924-184A-4B47-8AFD-778C70DD3FCC}"/>
              </a:ext>
            </a:extLst>
          </p:cNvPr>
          <p:cNvSpPr>
            <a:spLocks/>
          </p:cNvSpPr>
          <p:nvPr/>
        </p:nvSpPr>
        <p:spPr bwMode="auto">
          <a:xfrm>
            <a:off x="614010" y="356255"/>
            <a:ext cx="6237288" cy="419100"/>
          </a:xfrm>
          <a:custGeom>
            <a:avLst/>
            <a:gdLst>
              <a:gd name="T0" fmla="*/ 6237287 w 21600"/>
              <a:gd name="T1" fmla="*/ 419100 h 21600"/>
              <a:gd name="T2" fmla="*/ 6237287 w 21600"/>
              <a:gd name="T3" fmla="*/ 419100 h 21600"/>
              <a:gd name="T4" fmla="*/ 6237287 w 21600"/>
              <a:gd name="T5" fmla="*/ 419100 h 21600"/>
              <a:gd name="T6" fmla="*/ 6237287 w 21600"/>
              <a:gd name="T7" fmla="*/ 4191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SPECK32/64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的密钥恢复攻击</a:t>
            </a:r>
          </a:p>
        </p:txBody>
      </p:sp>
      <p:sp>
        <p:nvSpPr>
          <p:cNvPr id="3" name="AutoShape 6">
            <a:extLst>
              <a:ext uri="{FF2B5EF4-FFF2-40B4-BE49-F238E27FC236}">
                <a16:creationId xmlns:a16="http://schemas.microsoft.com/office/drawing/2014/main" id="{1211372F-2D6B-419B-8DB1-9F7E0B5791BD}"/>
              </a:ext>
            </a:extLst>
          </p:cNvPr>
          <p:cNvSpPr>
            <a:spLocks/>
          </p:cNvSpPr>
          <p:nvPr/>
        </p:nvSpPr>
        <p:spPr bwMode="auto">
          <a:xfrm>
            <a:off x="630678" y="765972"/>
            <a:ext cx="3890169" cy="139700"/>
          </a:xfrm>
          <a:custGeom>
            <a:avLst/>
            <a:gdLst>
              <a:gd name="T0" fmla="*/ 3890169 w 21600"/>
              <a:gd name="T1" fmla="*/ 139700 h 21600"/>
              <a:gd name="T2" fmla="*/ 3890169 w 21600"/>
              <a:gd name="T3" fmla="*/ 139700 h 21600"/>
              <a:gd name="T4" fmla="*/ 3890169 w 21600"/>
              <a:gd name="T5" fmla="*/ 139700 h 21600"/>
              <a:gd name="T6" fmla="*/ 3890169 w 21600"/>
              <a:gd name="T7" fmla="*/ 1397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1pPr>
            <a:lvl2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2pPr>
            <a:lvl3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3pPr>
            <a:lvl4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4pPr>
            <a:lvl5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5pPr>
            <a:lvl6pPr marL="18288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6pPr>
            <a:lvl7pPr marL="22860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7pPr>
            <a:lvl8pPr marL="27432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8pPr>
            <a:lvl9pPr marL="32004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9pPr>
          </a:lstStyle>
          <a:p>
            <a:pPr algn="l"/>
            <a:r>
              <a:rPr lang="en-US" altLang="zh-CN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 Recovery Attack of SPECK32/64</a:t>
            </a:r>
            <a:endParaRPr lang="zh-CN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AutoShape 7">
            <a:extLst>
              <a:ext uri="{FF2B5EF4-FFF2-40B4-BE49-F238E27FC236}">
                <a16:creationId xmlns:a16="http://schemas.microsoft.com/office/drawing/2014/main" id="{30705742-7DC6-4314-A816-F88CA89D9A89}"/>
              </a:ext>
            </a:extLst>
          </p:cNvPr>
          <p:cNvSpPr>
            <a:spLocks/>
          </p:cNvSpPr>
          <p:nvPr/>
        </p:nvSpPr>
        <p:spPr bwMode="auto">
          <a:xfrm>
            <a:off x="475103" y="299898"/>
            <a:ext cx="78582" cy="642144"/>
          </a:xfrm>
          <a:custGeom>
            <a:avLst/>
            <a:gdLst>
              <a:gd name="T0" fmla="*/ 78582 w 21600"/>
              <a:gd name="T1" fmla="*/ 642144 h 21600"/>
              <a:gd name="T2" fmla="*/ 78582 w 21600"/>
              <a:gd name="T3" fmla="*/ 642144 h 21600"/>
              <a:gd name="T4" fmla="*/ 78582 w 21600"/>
              <a:gd name="T5" fmla="*/ 642144 h 21600"/>
              <a:gd name="T6" fmla="*/ 78582 w 21600"/>
              <a:gd name="T7" fmla="*/ 6421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FF7F00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algn="ctr" eaLnBrk="1">
              <a:defRPr/>
            </a:pPr>
            <a:endParaRPr lang="zh-CN" altLang="en-US" sz="900"/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8D07FAC0-8DF7-4F28-AC3C-8849C4CE4658}"/>
              </a:ext>
            </a:extLst>
          </p:cNvPr>
          <p:cNvSpPr>
            <a:spLocks noChangeShapeType="1"/>
          </p:cNvSpPr>
          <p:nvPr/>
        </p:nvSpPr>
        <p:spPr bwMode="auto">
          <a:xfrm>
            <a:off x="500503" y="1040467"/>
            <a:ext cx="11160000" cy="0"/>
          </a:xfrm>
          <a:prstGeom prst="line">
            <a:avLst/>
          </a:prstGeom>
          <a:noFill/>
          <a:ln w="25400" cap="flat" cmpd="sng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1">
              <a:defRPr/>
            </a:pPr>
            <a:endParaRPr lang="es-ES" sz="2800">
              <a:effectLst>
                <a:outerShdw blurRad="38100" dist="38100" dir="2700000" algn="tl">
                  <a:srgbClr val="DDDDDD"/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E8AF1C26-3E31-4A91-81FC-7934A47E2412}"/>
              </a:ext>
            </a:extLst>
          </p:cNvPr>
          <p:cNvGrpSpPr/>
          <p:nvPr/>
        </p:nvGrpSpPr>
        <p:grpSpPr>
          <a:xfrm>
            <a:off x="475103" y="1207137"/>
            <a:ext cx="6642371" cy="430887"/>
            <a:chOff x="553685" y="1285193"/>
            <a:chExt cx="6642371" cy="430887"/>
          </a:xfrm>
        </p:grpSpPr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759224BD-A6D4-4CA8-B0F7-CA1FDF03DEED}"/>
                </a:ext>
              </a:extLst>
            </p:cNvPr>
            <p:cNvSpPr txBox="1"/>
            <p:nvPr/>
          </p:nvSpPr>
          <p:spPr>
            <a:xfrm>
              <a:off x="805685" y="1285193"/>
              <a:ext cx="639037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11</a:t>
              </a:r>
              <a:r>
                <a:rPr lang="zh-CN" altLang="en-US" sz="22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轮密钥恢复攻击</a:t>
              </a:r>
              <a:endPara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2" name="菱形 51">
              <a:extLst>
                <a:ext uri="{FF2B5EF4-FFF2-40B4-BE49-F238E27FC236}">
                  <a16:creationId xmlns:a16="http://schemas.microsoft.com/office/drawing/2014/main" id="{CBDB74DD-3636-4E74-84F5-535FF153BE05}"/>
                </a:ext>
              </a:extLst>
            </p:cNvPr>
            <p:cNvSpPr/>
            <p:nvPr/>
          </p:nvSpPr>
          <p:spPr>
            <a:xfrm>
              <a:off x="553685" y="1375251"/>
              <a:ext cx="252000" cy="252000"/>
            </a:xfrm>
            <a:prstGeom prst="diamond">
              <a:avLst/>
            </a:prstGeom>
            <a:solidFill>
              <a:srgbClr val="FF7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AC958050-241A-4C54-932B-44CBB2ECDF6A}"/>
              </a:ext>
            </a:extLst>
          </p:cNvPr>
          <p:cNvSpPr/>
          <p:nvPr/>
        </p:nvSpPr>
        <p:spPr>
          <a:xfrm>
            <a:off x="6729408" y="2286000"/>
            <a:ext cx="3893197" cy="379379"/>
          </a:xfrm>
          <a:prstGeom prst="rect">
            <a:avLst/>
          </a:prstGeom>
          <a:noFill/>
          <a:ln w="28575">
            <a:solidFill>
              <a:srgbClr val="FF7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9213444-C7F1-432A-8114-5C1EBF0DB24E}"/>
              </a:ext>
            </a:extLst>
          </p:cNvPr>
          <p:cNvSpPr txBox="1"/>
          <p:nvPr/>
        </p:nvSpPr>
        <p:spPr>
          <a:xfrm>
            <a:off x="475103" y="2791070"/>
            <a:ext cx="1116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按照前述方法进行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11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轮密钥恢复攻击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CB20BCD-F3F1-4661-8AFB-7B2AD81F230E}"/>
              </a:ext>
            </a:extLst>
          </p:cNvPr>
          <p:cNvSpPr txBox="1"/>
          <p:nvPr/>
        </p:nvSpPr>
        <p:spPr>
          <a:xfrm>
            <a:off x="475103" y="3339238"/>
            <a:ext cx="1116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利用中性比特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(neutral bits)</a:t>
            </a:r>
            <a:r>
              <a:rPr lang="en-US" altLang="zh-CN" sz="2200" baseline="300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[7]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构造明文结构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96C12CE-C616-45E8-AD6B-693A575A1750}"/>
              </a:ext>
            </a:extLst>
          </p:cNvPr>
          <p:cNvGrpSpPr/>
          <p:nvPr/>
        </p:nvGrpSpPr>
        <p:grpSpPr>
          <a:xfrm>
            <a:off x="475103" y="3887406"/>
            <a:ext cx="11160000" cy="1113396"/>
            <a:chOff x="475103" y="3530555"/>
            <a:chExt cx="11160000" cy="1113396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2893CB1E-5D13-4B45-9409-F2B9963D7954}"/>
                </a:ext>
              </a:extLst>
            </p:cNvPr>
            <p:cNvSpPr txBox="1"/>
            <p:nvPr/>
          </p:nvSpPr>
          <p:spPr>
            <a:xfrm>
              <a:off x="475103" y="3530555"/>
              <a:ext cx="111600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indent="342000" algn="just"/>
              <a:r>
                <a:rPr lang="zh-CN" altLang="en-US" sz="22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中性比特 </a:t>
              </a:r>
              <a:r>
                <a:rPr lang="zh-CN" alt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设</a:t>
              </a:r>
              <a:r>
                <a:rPr lang="en-US" altLang="zh-CN" sz="2200" i="1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M</a:t>
              </a:r>
              <a:r>
                <a:rPr lang="zh-CN" alt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与   是符合</a:t>
              </a:r>
              <a:r>
                <a:rPr lang="en-US" altLang="zh-CN" sz="2200" i="1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r</a:t>
              </a:r>
              <a:r>
                <a:rPr lang="zh-CN" alt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轮差分链   的一对明文，称指标集</a:t>
              </a:r>
              <a:r>
                <a:rPr lang="en-US" altLang="zh-CN" sz="2200" i="1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S</a:t>
              </a:r>
              <a:r>
                <a:rPr lang="zh-CN" alt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表示的比特为关于</a:t>
              </a:r>
              <a:r>
                <a:rPr lang="en-US" altLang="zh-CN" sz="2200" i="1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M</a:t>
              </a:r>
              <a:r>
                <a:rPr lang="zh-CN" alt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与 </a:t>
              </a:r>
              <a:r>
                <a:rPr lang="en-US" altLang="zh-CN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..</a:t>
              </a:r>
              <a:r>
                <a:rPr lang="zh-CN" alt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的中性比特，如果对</a:t>
              </a:r>
              <a:r>
                <a:rPr lang="en-US" altLang="zh-CN" sz="2200" i="1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S</a:t>
              </a:r>
              <a:r>
                <a:rPr lang="zh-CN" alt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的任意子集，将</a:t>
              </a:r>
              <a:r>
                <a:rPr lang="en-US" altLang="zh-CN" sz="2200" i="1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M</a:t>
              </a:r>
              <a:r>
                <a:rPr lang="zh-CN" alt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与  的对应比特翻转，得到的明文对仍符合差分链    </a:t>
              </a:r>
              <a:r>
                <a:rPr lang="en-US" altLang="zh-CN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.</a:t>
              </a: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ACF5C2C-B189-4C6F-875B-5B97D27E9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60041" y="3594397"/>
              <a:ext cx="436880" cy="307417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D150C42-281E-40EB-A6EB-90DD16B7C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82113" y="3563442"/>
              <a:ext cx="300000" cy="396000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13E1CA1D-1DF2-47DA-9A8B-8181003FE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7156" y="3920214"/>
              <a:ext cx="440444" cy="307417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DE6D04FC-9C3A-479D-82B0-E3B66A387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9349" y="4247951"/>
              <a:ext cx="300000" cy="39600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90F20855-3F87-445E-BF70-94152DD40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16640" y="3616959"/>
              <a:ext cx="356617" cy="268401"/>
            </a:xfrm>
            <a:prstGeom prst="rect">
              <a:avLst/>
            </a:prstGeom>
          </p:spPr>
        </p:pic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92573540-85A9-49E2-9B69-C2BD8C03B77A}"/>
              </a:ext>
            </a:extLst>
          </p:cNvPr>
          <p:cNvSpPr txBox="1"/>
          <p:nvPr/>
        </p:nvSpPr>
        <p:spPr>
          <a:xfrm>
            <a:off x="475103" y="5118083"/>
            <a:ext cx="1116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利用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SPECK32/64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个中性比特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(14, 15, 20, 21, 22, 23), 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可以将</a:t>
            </a:r>
            <a:r>
              <a:rPr lang="en-US" altLang="zh-CN" sz="2200" i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对明文拓展为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200" baseline="300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lang="en-US" altLang="zh-CN" sz="2200" i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C0D2819-75D3-4544-BA8D-9EA0E9E79080}"/>
              </a:ext>
            </a:extLst>
          </p:cNvPr>
          <p:cNvSpPr txBox="1"/>
          <p:nvPr/>
        </p:nvSpPr>
        <p:spPr>
          <a:xfrm>
            <a:off x="475103" y="5666252"/>
            <a:ext cx="1116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若密钥的</a:t>
            </a:r>
            <a:r>
              <a:rPr lang="en-US" altLang="zh-CN" sz="2200" i="1" dirty="0" err="1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sz="22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超过阈值</a:t>
            </a:r>
            <a:r>
              <a:rPr lang="en-US" altLang="zh-CN" sz="2200" i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2200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=100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，将其作为候选密钥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32998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2" grpId="0" animBg="1"/>
      <p:bldP spid="32" grpId="1" animBg="1"/>
      <p:bldP spid="33" grpId="0"/>
      <p:bldP spid="34" grpId="0"/>
      <p:bldP spid="45" grpId="0"/>
      <p:bldP spid="4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>
            <a:extLst>
              <a:ext uri="{FF2B5EF4-FFF2-40B4-BE49-F238E27FC236}">
                <a16:creationId xmlns:a16="http://schemas.microsoft.com/office/drawing/2014/main" id="{0973D924-184A-4B47-8AFD-778C70DD3FCC}"/>
              </a:ext>
            </a:extLst>
          </p:cNvPr>
          <p:cNvSpPr>
            <a:spLocks/>
          </p:cNvSpPr>
          <p:nvPr/>
        </p:nvSpPr>
        <p:spPr bwMode="auto">
          <a:xfrm>
            <a:off x="614010" y="356255"/>
            <a:ext cx="6237288" cy="419100"/>
          </a:xfrm>
          <a:custGeom>
            <a:avLst/>
            <a:gdLst>
              <a:gd name="T0" fmla="*/ 6237287 w 21600"/>
              <a:gd name="T1" fmla="*/ 419100 h 21600"/>
              <a:gd name="T2" fmla="*/ 6237287 w 21600"/>
              <a:gd name="T3" fmla="*/ 419100 h 21600"/>
              <a:gd name="T4" fmla="*/ 6237287 w 21600"/>
              <a:gd name="T5" fmla="*/ 419100 h 21600"/>
              <a:gd name="T6" fmla="*/ 6237287 w 21600"/>
              <a:gd name="T7" fmla="*/ 4191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SPECK32/64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的密钥恢复攻击</a:t>
            </a:r>
          </a:p>
        </p:txBody>
      </p:sp>
      <p:sp>
        <p:nvSpPr>
          <p:cNvPr id="3" name="AutoShape 6">
            <a:extLst>
              <a:ext uri="{FF2B5EF4-FFF2-40B4-BE49-F238E27FC236}">
                <a16:creationId xmlns:a16="http://schemas.microsoft.com/office/drawing/2014/main" id="{1211372F-2D6B-419B-8DB1-9F7E0B5791BD}"/>
              </a:ext>
            </a:extLst>
          </p:cNvPr>
          <p:cNvSpPr>
            <a:spLocks/>
          </p:cNvSpPr>
          <p:nvPr/>
        </p:nvSpPr>
        <p:spPr bwMode="auto">
          <a:xfrm>
            <a:off x="630678" y="765972"/>
            <a:ext cx="3890169" cy="139700"/>
          </a:xfrm>
          <a:custGeom>
            <a:avLst/>
            <a:gdLst>
              <a:gd name="T0" fmla="*/ 3890169 w 21600"/>
              <a:gd name="T1" fmla="*/ 139700 h 21600"/>
              <a:gd name="T2" fmla="*/ 3890169 w 21600"/>
              <a:gd name="T3" fmla="*/ 139700 h 21600"/>
              <a:gd name="T4" fmla="*/ 3890169 w 21600"/>
              <a:gd name="T5" fmla="*/ 139700 h 21600"/>
              <a:gd name="T6" fmla="*/ 3890169 w 21600"/>
              <a:gd name="T7" fmla="*/ 1397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1pPr>
            <a:lvl2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2pPr>
            <a:lvl3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3pPr>
            <a:lvl4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4pPr>
            <a:lvl5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5pPr>
            <a:lvl6pPr marL="18288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6pPr>
            <a:lvl7pPr marL="22860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7pPr>
            <a:lvl8pPr marL="27432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8pPr>
            <a:lvl9pPr marL="32004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9pPr>
          </a:lstStyle>
          <a:p>
            <a:pPr algn="l"/>
            <a:r>
              <a:rPr lang="en-US" altLang="zh-CN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 Recovery Attack of SPECK32/64</a:t>
            </a:r>
            <a:endParaRPr lang="zh-CN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AutoShape 7">
            <a:extLst>
              <a:ext uri="{FF2B5EF4-FFF2-40B4-BE49-F238E27FC236}">
                <a16:creationId xmlns:a16="http://schemas.microsoft.com/office/drawing/2014/main" id="{30705742-7DC6-4314-A816-F88CA89D9A89}"/>
              </a:ext>
            </a:extLst>
          </p:cNvPr>
          <p:cNvSpPr>
            <a:spLocks/>
          </p:cNvSpPr>
          <p:nvPr/>
        </p:nvSpPr>
        <p:spPr bwMode="auto">
          <a:xfrm>
            <a:off x="475103" y="299898"/>
            <a:ext cx="78582" cy="642144"/>
          </a:xfrm>
          <a:custGeom>
            <a:avLst/>
            <a:gdLst>
              <a:gd name="T0" fmla="*/ 78582 w 21600"/>
              <a:gd name="T1" fmla="*/ 642144 h 21600"/>
              <a:gd name="T2" fmla="*/ 78582 w 21600"/>
              <a:gd name="T3" fmla="*/ 642144 h 21600"/>
              <a:gd name="T4" fmla="*/ 78582 w 21600"/>
              <a:gd name="T5" fmla="*/ 642144 h 21600"/>
              <a:gd name="T6" fmla="*/ 78582 w 21600"/>
              <a:gd name="T7" fmla="*/ 6421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FF7F00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algn="ctr" eaLnBrk="1">
              <a:defRPr/>
            </a:pPr>
            <a:endParaRPr lang="zh-CN" altLang="en-US" sz="900"/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8D07FAC0-8DF7-4F28-AC3C-8849C4CE4658}"/>
              </a:ext>
            </a:extLst>
          </p:cNvPr>
          <p:cNvSpPr>
            <a:spLocks noChangeShapeType="1"/>
          </p:cNvSpPr>
          <p:nvPr/>
        </p:nvSpPr>
        <p:spPr bwMode="auto">
          <a:xfrm>
            <a:off x="500503" y="1040467"/>
            <a:ext cx="11160000" cy="0"/>
          </a:xfrm>
          <a:prstGeom prst="line">
            <a:avLst/>
          </a:prstGeom>
          <a:noFill/>
          <a:ln w="25400" cap="flat" cmpd="sng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1">
              <a:defRPr/>
            </a:pPr>
            <a:endParaRPr lang="es-ES" sz="2800">
              <a:effectLst>
                <a:outerShdw blurRad="38100" dist="38100" dir="2700000" algn="tl">
                  <a:srgbClr val="DDDDDD"/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E8AF1C26-3E31-4A91-81FC-7934A47E2412}"/>
              </a:ext>
            </a:extLst>
          </p:cNvPr>
          <p:cNvGrpSpPr/>
          <p:nvPr/>
        </p:nvGrpSpPr>
        <p:grpSpPr>
          <a:xfrm>
            <a:off x="475103" y="1207137"/>
            <a:ext cx="6642371" cy="430887"/>
            <a:chOff x="553685" y="1285193"/>
            <a:chExt cx="6642371" cy="430887"/>
          </a:xfrm>
        </p:grpSpPr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759224BD-A6D4-4CA8-B0F7-CA1FDF03DEED}"/>
                </a:ext>
              </a:extLst>
            </p:cNvPr>
            <p:cNvSpPr txBox="1"/>
            <p:nvPr/>
          </p:nvSpPr>
          <p:spPr>
            <a:xfrm>
              <a:off x="805685" y="1285193"/>
              <a:ext cx="639037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改进</a:t>
              </a:r>
              <a:r>
                <a: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11</a:t>
              </a:r>
              <a:r>
                <a:rPr lang="zh-CN" altLang="en-US" sz="22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轮攻击</a:t>
              </a:r>
              <a:endPara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2" name="菱形 51">
              <a:extLst>
                <a:ext uri="{FF2B5EF4-FFF2-40B4-BE49-F238E27FC236}">
                  <a16:creationId xmlns:a16="http://schemas.microsoft.com/office/drawing/2014/main" id="{CBDB74DD-3636-4E74-84F5-535FF153BE05}"/>
                </a:ext>
              </a:extLst>
            </p:cNvPr>
            <p:cNvSpPr/>
            <p:nvPr/>
          </p:nvSpPr>
          <p:spPr>
            <a:xfrm>
              <a:off x="553685" y="1375251"/>
              <a:ext cx="252000" cy="252000"/>
            </a:xfrm>
            <a:prstGeom prst="diamond">
              <a:avLst/>
            </a:prstGeom>
            <a:solidFill>
              <a:srgbClr val="FF7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E91DB53D-502A-4A1C-870A-F0972E49F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576" y="3297803"/>
            <a:ext cx="4779563" cy="3468518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D16DEA8C-0104-406F-947F-B74E6F4FED42}"/>
              </a:ext>
            </a:extLst>
          </p:cNvPr>
          <p:cNvGrpSpPr/>
          <p:nvPr/>
        </p:nvGrpSpPr>
        <p:grpSpPr>
          <a:xfrm>
            <a:off x="475103" y="1820346"/>
            <a:ext cx="11160000" cy="1312100"/>
            <a:chOff x="475103" y="1904348"/>
            <a:chExt cx="11160000" cy="131210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616D1BA-FB12-4364-AC06-3A30C863D771}"/>
                </a:ext>
              </a:extLst>
            </p:cNvPr>
            <p:cNvGrpSpPr/>
            <p:nvPr/>
          </p:nvGrpSpPr>
          <p:grpSpPr>
            <a:xfrm>
              <a:off x="475103" y="1904348"/>
              <a:ext cx="11160000" cy="902939"/>
              <a:chOff x="475103" y="1904348"/>
              <a:chExt cx="11160000" cy="902939"/>
            </a:xfrm>
          </p:grpSpPr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8DA2B27-F09A-4ADD-BFCC-F8D58D28607F}"/>
                  </a:ext>
                </a:extLst>
              </p:cNvPr>
              <p:cNvSpPr txBox="1"/>
              <p:nvPr/>
            </p:nvSpPr>
            <p:spPr>
              <a:xfrm>
                <a:off x="475103" y="1904348"/>
                <a:ext cx="11160000" cy="902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altLang="zh-CN" sz="22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:r>
                  <a:rPr lang="en-US" altLang="zh-CN" sz="2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altLang="zh-CN" sz="2200" baseline="-25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2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是一对密文</a:t>
                </a:r>
                <a:r>
                  <a:rPr lang="en-US" altLang="zh-CN" sz="22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2200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k</a:t>
                </a:r>
                <a:r>
                  <a:rPr lang="zh-CN" altLang="en-US" sz="22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是最后一轮子密钥</a:t>
                </a:r>
                <a:r>
                  <a:rPr lang="en-US" altLang="zh-CN" sz="22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. </a:t>
                </a:r>
                <a:r>
                  <a:rPr lang="zh-CN" altLang="en-US" sz="22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对             </a:t>
                </a:r>
                <a:r>
                  <a:rPr lang="en-US" altLang="zh-CN" sz="22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,                    </a:t>
                </a:r>
                <a:r>
                  <a:rPr lang="zh-CN" altLang="en-US" sz="22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是一个错误密钥</a:t>
                </a:r>
                <a:r>
                  <a:rPr lang="en-US" altLang="zh-CN" sz="22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. </a:t>
                </a:r>
                <a:r>
                  <a:rPr lang="zh-CN" altLang="en-US" sz="22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用区分器</a:t>
                </a:r>
                <a:r>
                  <a:rPr lang="en-US" altLang="zh-CN" sz="2200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D</a:t>
                </a:r>
                <a:r>
                  <a:rPr lang="zh-CN" altLang="en-US" sz="22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识别用    解密一轮的密文，记区分器输出为</a:t>
                </a:r>
                <a:r>
                  <a:rPr lang="en-US" altLang="zh-CN" sz="22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										    .</a:t>
                </a:r>
              </a:p>
            </p:txBody>
          </p:sp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EFAEF4C3-8D57-411F-B5C8-0A90AE25EA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26471" y="2013817"/>
                <a:ext cx="903451" cy="342000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7961AAFC-403B-4448-AA6A-3BBB17022C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77425" y="2008569"/>
                <a:ext cx="1279651" cy="342000"/>
              </a:xfrm>
              <a:prstGeom prst="rect">
                <a:avLst/>
              </a:prstGeom>
            </p:spPr>
          </p:pic>
          <p:pic>
            <p:nvPicPr>
              <p:cNvPr id="36" name="图片 35">
                <a:extLst>
                  <a:ext uri="{FF2B5EF4-FFF2-40B4-BE49-F238E27FC236}">
                    <a16:creationId xmlns:a16="http://schemas.microsoft.com/office/drawing/2014/main" id="{F76DE53D-D780-4C58-80CB-B3C18E001E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9874"/>
              <a:stretch/>
            </p:blipFill>
            <p:spPr>
              <a:xfrm>
                <a:off x="2240396" y="2405168"/>
                <a:ext cx="257545" cy="342000"/>
              </a:xfrm>
              <a:prstGeom prst="rect">
                <a:avLst/>
              </a:prstGeom>
            </p:spPr>
          </p:pic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88C832C9-3CE7-41A0-8A9F-A98966A381D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702818" y="2435289"/>
                <a:ext cx="4646768" cy="360000"/>
                <a:chOff x="0" y="3007893"/>
                <a:chExt cx="12787469" cy="990686"/>
              </a:xfrm>
            </p:grpSpPr>
            <p:pic>
              <p:nvPicPr>
                <p:cNvPr id="12" name="图片 11">
                  <a:extLst>
                    <a:ext uri="{FF2B5EF4-FFF2-40B4-BE49-F238E27FC236}">
                      <a16:creationId xmlns:a16="http://schemas.microsoft.com/office/drawing/2014/main" id="{1459FEB0-B753-471B-8590-A0EF5AFE82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95428" y="3007893"/>
                  <a:ext cx="7392041" cy="990686"/>
                </a:xfrm>
                <a:prstGeom prst="rect">
                  <a:avLst/>
                </a:prstGeom>
              </p:spPr>
            </p:pic>
            <p:pic>
              <p:nvPicPr>
                <p:cNvPr id="13" name="图片 12">
                  <a:extLst>
                    <a:ext uri="{FF2B5EF4-FFF2-40B4-BE49-F238E27FC236}">
                      <a16:creationId xmlns:a16="http://schemas.microsoft.com/office/drawing/2014/main" id="{8EC28990-C753-435A-955A-2D8FF044B2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3007893"/>
                  <a:ext cx="5395428" cy="99068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BF0FC8E9-4FDB-42B9-9EF0-5EB4BE416CDD}"/>
                </a:ext>
              </a:extLst>
            </p:cNvPr>
            <p:cNvGrpSpPr/>
            <p:nvPr/>
          </p:nvGrpSpPr>
          <p:grpSpPr>
            <a:xfrm>
              <a:off x="475103" y="2785561"/>
              <a:ext cx="11160000" cy="430887"/>
              <a:chOff x="475103" y="2785561"/>
              <a:chExt cx="11160000" cy="430887"/>
            </a:xfrm>
          </p:grpSpPr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73891605-BF45-42B8-8AB6-44E06D80921F}"/>
                  </a:ext>
                </a:extLst>
              </p:cNvPr>
              <p:cNvSpPr txBox="1"/>
              <p:nvPr/>
            </p:nvSpPr>
            <p:spPr>
              <a:xfrm>
                <a:off x="475103" y="2785561"/>
                <a:ext cx="11160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indent="342000" algn="just"/>
                <a:r>
                  <a:rPr lang="zh-CN" altLang="en-US" sz="22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于是         可以看作取决于   的随机变量</a:t>
                </a:r>
                <a:r>
                  <a:rPr lang="en-US" altLang="zh-CN" sz="22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. </a:t>
                </a:r>
                <a:r>
                  <a:rPr lang="zh-CN" altLang="en-US" sz="22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计算其均值    与标准差</a:t>
                </a:r>
                <a:endParaRPr lang="en-US" altLang="zh-CN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54" name="图片 53">
                <a:extLst>
                  <a:ext uri="{FF2B5EF4-FFF2-40B4-BE49-F238E27FC236}">
                    <a16:creationId xmlns:a16="http://schemas.microsoft.com/office/drawing/2014/main" id="{F1AACC35-C916-4680-97C3-33AA673500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" r="70511"/>
              <a:stretch/>
            </p:blipFill>
            <p:spPr>
              <a:xfrm>
                <a:off x="1493347" y="2845680"/>
                <a:ext cx="578150" cy="360000"/>
              </a:xfrm>
              <a:prstGeom prst="rect">
                <a:avLst/>
              </a:prstGeom>
            </p:spPr>
          </p:pic>
          <p:pic>
            <p:nvPicPr>
              <p:cNvPr id="55" name="图片 54">
                <a:extLst>
                  <a:ext uri="{FF2B5EF4-FFF2-40B4-BE49-F238E27FC236}">
                    <a16:creationId xmlns:a16="http://schemas.microsoft.com/office/drawing/2014/main" id="{BF5ED50B-F3C0-49BB-9C65-F1CF0B2820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81449"/>
              <a:stretch/>
            </p:blipFill>
            <p:spPr>
              <a:xfrm>
                <a:off x="4059799" y="2863680"/>
                <a:ext cx="167599" cy="342000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B824AF33-FF84-468D-BC72-940AC8937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5327" y="2816925"/>
                <a:ext cx="318462" cy="360000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74FCDF9D-FF29-40DB-B1DD-A579D14DD0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86182" y="2816925"/>
                <a:ext cx="371077" cy="360000"/>
              </a:xfrm>
              <a:prstGeom prst="rect">
                <a:avLst/>
              </a:prstGeom>
            </p:spPr>
          </p:pic>
        </p:grp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9B01E87A-4FC4-420D-A8B1-F8ACC2B7EC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2876" y="3297803"/>
            <a:ext cx="4740876" cy="347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096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>
            <a:extLst>
              <a:ext uri="{FF2B5EF4-FFF2-40B4-BE49-F238E27FC236}">
                <a16:creationId xmlns:a16="http://schemas.microsoft.com/office/drawing/2014/main" id="{0973D924-184A-4B47-8AFD-778C70DD3FCC}"/>
              </a:ext>
            </a:extLst>
          </p:cNvPr>
          <p:cNvSpPr>
            <a:spLocks/>
          </p:cNvSpPr>
          <p:nvPr/>
        </p:nvSpPr>
        <p:spPr bwMode="auto">
          <a:xfrm>
            <a:off x="614010" y="356255"/>
            <a:ext cx="6237288" cy="419100"/>
          </a:xfrm>
          <a:custGeom>
            <a:avLst/>
            <a:gdLst>
              <a:gd name="T0" fmla="*/ 6237287 w 21600"/>
              <a:gd name="T1" fmla="*/ 419100 h 21600"/>
              <a:gd name="T2" fmla="*/ 6237287 w 21600"/>
              <a:gd name="T3" fmla="*/ 419100 h 21600"/>
              <a:gd name="T4" fmla="*/ 6237287 w 21600"/>
              <a:gd name="T5" fmla="*/ 419100 h 21600"/>
              <a:gd name="T6" fmla="*/ 6237287 w 21600"/>
              <a:gd name="T7" fmla="*/ 4191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SPECK32/64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的密钥恢复攻击</a:t>
            </a:r>
          </a:p>
        </p:txBody>
      </p:sp>
      <p:sp>
        <p:nvSpPr>
          <p:cNvPr id="3" name="AutoShape 6">
            <a:extLst>
              <a:ext uri="{FF2B5EF4-FFF2-40B4-BE49-F238E27FC236}">
                <a16:creationId xmlns:a16="http://schemas.microsoft.com/office/drawing/2014/main" id="{1211372F-2D6B-419B-8DB1-9F7E0B5791BD}"/>
              </a:ext>
            </a:extLst>
          </p:cNvPr>
          <p:cNvSpPr>
            <a:spLocks/>
          </p:cNvSpPr>
          <p:nvPr/>
        </p:nvSpPr>
        <p:spPr bwMode="auto">
          <a:xfrm>
            <a:off x="630678" y="765972"/>
            <a:ext cx="3890169" cy="139700"/>
          </a:xfrm>
          <a:custGeom>
            <a:avLst/>
            <a:gdLst>
              <a:gd name="T0" fmla="*/ 3890169 w 21600"/>
              <a:gd name="T1" fmla="*/ 139700 h 21600"/>
              <a:gd name="T2" fmla="*/ 3890169 w 21600"/>
              <a:gd name="T3" fmla="*/ 139700 h 21600"/>
              <a:gd name="T4" fmla="*/ 3890169 w 21600"/>
              <a:gd name="T5" fmla="*/ 139700 h 21600"/>
              <a:gd name="T6" fmla="*/ 3890169 w 21600"/>
              <a:gd name="T7" fmla="*/ 1397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1pPr>
            <a:lvl2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2pPr>
            <a:lvl3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3pPr>
            <a:lvl4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4pPr>
            <a:lvl5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5pPr>
            <a:lvl6pPr marL="18288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6pPr>
            <a:lvl7pPr marL="22860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7pPr>
            <a:lvl8pPr marL="27432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8pPr>
            <a:lvl9pPr marL="32004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9pPr>
          </a:lstStyle>
          <a:p>
            <a:pPr algn="l"/>
            <a:r>
              <a:rPr lang="en-US" altLang="zh-CN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 Recovery Attack of SPECK32/64</a:t>
            </a:r>
            <a:endParaRPr lang="zh-CN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AutoShape 7">
            <a:extLst>
              <a:ext uri="{FF2B5EF4-FFF2-40B4-BE49-F238E27FC236}">
                <a16:creationId xmlns:a16="http://schemas.microsoft.com/office/drawing/2014/main" id="{30705742-7DC6-4314-A816-F88CA89D9A89}"/>
              </a:ext>
            </a:extLst>
          </p:cNvPr>
          <p:cNvSpPr>
            <a:spLocks/>
          </p:cNvSpPr>
          <p:nvPr/>
        </p:nvSpPr>
        <p:spPr bwMode="auto">
          <a:xfrm>
            <a:off x="475103" y="299898"/>
            <a:ext cx="78582" cy="642144"/>
          </a:xfrm>
          <a:custGeom>
            <a:avLst/>
            <a:gdLst>
              <a:gd name="T0" fmla="*/ 78582 w 21600"/>
              <a:gd name="T1" fmla="*/ 642144 h 21600"/>
              <a:gd name="T2" fmla="*/ 78582 w 21600"/>
              <a:gd name="T3" fmla="*/ 642144 h 21600"/>
              <a:gd name="T4" fmla="*/ 78582 w 21600"/>
              <a:gd name="T5" fmla="*/ 642144 h 21600"/>
              <a:gd name="T6" fmla="*/ 78582 w 21600"/>
              <a:gd name="T7" fmla="*/ 6421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FF7F00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algn="ctr" eaLnBrk="1">
              <a:defRPr/>
            </a:pPr>
            <a:endParaRPr lang="zh-CN" altLang="en-US" sz="900"/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8D07FAC0-8DF7-4F28-AC3C-8849C4CE4658}"/>
              </a:ext>
            </a:extLst>
          </p:cNvPr>
          <p:cNvSpPr>
            <a:spLocks noChangeShapeType="1"/>
          </p:cNvSpPr>
          <p:nvPr/>
        </p:nvSpPr>
        <p:spPr bwMode="auto">
          <a:xfrm>
            <a:off x="500503" y="1040467"/>
            <a:ext cx="11160000" cy="0"/>
          </a:xfrm>
          <a:prstGeom prst="line">
            <a:avLst/>
          </a:prstGeom>
          <a:noFill/>
          <a:ln w="25400" cap="flat" cmpd="sng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1">
              <a:defRPr/>
            </a:pPr>
            <a:endParaRPr lang="es-ES" sz="2800">
              <a:effectLst>
                <a:outerShdw blurRad="38100" dist="38100" dir="2700000" algn="tl">
                  <a:srgbClr val="DDDDDD"/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E8AF1C26-3E31-4A91-81FC-7934A47E2412}"/>
              </a:ext>
            </a:extLst>
          </p:cNvPr>
          <p:cNvGrpSpPr/>
          <p:nvPr/>
        </p:nvGrpSpPr>
        <p:grpSpPr>
          <a:xfrm>
            <a:off x="475103" y="1207137"/>
            <a:ext cx="6642371" cy="430887"/>
            <a:chOff x="553685" y="1285193"/>
            <a:chExt cx="6642371" cy="430887"/>
          </a:xfrm>
        </p:grpSpPr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759224BD-A6D4-4CA8-B0F7-CA1FDF03DEED}"/>
                </a:ext>
              </a:extLst>
            </p:cNvPr>
            <p:cNvSpPr txBox="1"/>
            <p:nvPr/>
          </p:nvSpPr>
          <p:spPr>
            <a:xfrm>
              <a:off x="805685" y="1285193"/>
              <a:ext cx="639037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改进</a:t>
              </a:r>
              <a:r>
                <a: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11</a:t>
              </a:r>
              <a:r>
                <a:rPr lang="zh-CN" altLang="en-US" sz="22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轮攻击</a:t>
              </a:r>
              <a:endPara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2" name="菱形 51">
              <a:extLst>
                <a:ext uri="{FF2B5EF4-FFF2-40B4-BE49-F238E27FC236}">
                  <a16:creationId xmlns:a16="http://schemas.microsoft.com/office/drawing/2014/main" id="{CBDB74DD-3636-4E74-84F5-535FF153BE05}"/>
                </a:ext>
              </a:extLst>
            </p:cNvPr>
            <p:cNvSpPr/>
            <p:nvPr/>
          </p:nvSpPr>
          <p:spPr>
            <a:xfrm>
              <a:off x="553685" y="1375251"/>
              <a:ext cx="252000" cy="252000"/>
            </a:xfrm>
            <a:prstGeom prst="diamond">
              <a:avLst/>
            </a:prstGeom>
            <a:solidFill>
              <a:srgbClr val="FF7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ACC97D3E-1650-45C9-9066-59A48ADFF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959" y="1667208"/>
            <a:ext cx="8669816" cy="509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370294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0979E26-9096-4D95-B043-593A76CAC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72" y="424873"/>
            <a:ext cx="5806745" cy="623593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8D04E9F-7D65-4A5D-B6F6-EFEB94338759}"/>
              </a:ext>
            </a:extLst>
          </p:cNvPr>
          <p:cNvSpPr/>
          <p:nvPr/>
        </p:nvSpPr>
        <p:spPr>
          <a:xfrm>
            <a:off x="0" y="0"/>
            <a:ext cx="6317673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C113237-FC68-47EC-BE9C-1A37890584BD}"/>
              </a:ext>
            </a:extLst>
          </p:cNvPr>
          <p:cNvGrpSpPr/>
          <p:nvPr/>
        </p:nvGrpSpPr>
        <p:grpSpPr>
          <a:xfrm>
            <a:off x="379270" y="310425"/>
            <a:ext cx="1523696" cy="461665"/>
            <a:chOff x="706069" y="747748"/>
            <a:chExt cx="1523696" cy="461665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8AD47B7-0B3C-448D-A710-1997938340B1}"/>
                </a:ext>
              </a:extLst>
            </p:cNvPr>
            <p:cNvSpPr/>
            <p:nvPr/>
          </p:nvSpPr>
          <p:spPr>
            <a:xfrm>
              <a:off x="706069" y="747748"/>
              <a:ext cx="1523696" cy="461665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36769DA-6312-4DA9-BFE3-55FA767345F3}"/>
                </a:ext>
              </a:extLst>
            </p:cNvPr>
            <p:cNvSpPr txBox="1"/>
            <p:nvPr/>
          </p:nvSpPr>
          <p:spPr>
            <a:xfrm>
              <a:off x="760031" y="747748"/>
              <a:ext cx="1415772" cy="461665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参考文献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3F793F14-B94A-4D65-8679-01EC6BA20963}"/>
              </a:ext>
            </a:extLst>
          </p:cNvPr>
          <p:cNvSpPr txBox="1"/>
          <p:nvPr/>
        </p:nvSpPr>
        <p:spPr>
          <a:xfrm>
            <a:off x="379270" y="1794401"/>
            <a:ext cx="11342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Abed, F., List, E., Lucks, S., Wenzel, J.: Differential cryptanalysis of round-reduced Simon and Speck. In: Cid, C.,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Rechberger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C. (eds.) FSE 2014. LNCS, vol. 8540, pp. 525–545. Springer, Heidelberg (2015). Doi: 10.1007/978-3-662-46706-0 27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BAC15D3-6518-4A1D-8299-63ABC5DA9633}"/>
              </a:ext>
            </a:extLst>
          </p:cNvPr>
          <p:cNvSpPr txBox="1"/>
          <p:nvPr/>
        </p:nvSpPr>
        <p:spPr>
          <a:xfrm>
            <a:off x="379270" y="1058623"/>
            <a:ext cx="11342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Beaulieu, R.,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Shors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D., Smith, J.,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Treatman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-Clark, S., Weeks, B., Wingers, L.: SIMON and SPECK: block ciphers for the Internet of Things. IACR Cryptology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ePrint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Archive 2015/585 (2015)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F4981EF-16DF-4022-995D-A8E3B9CAEE92}"/>
              </a:ext>
            </a:extLst>
          </p:cNvPr>
          <p:cNvSpPr txBox="1"/>
          <p:nvPr/>
        </p:nvSpPr>
        <p:spPr>
          <a:xfrm>
            <a:off x="379270" y="2807178"/>
            <a:ext cx="11342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Lipmaa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H.,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Moriai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S.: Efficient algorithms for computing differential properties of addition. In: Matsui, M. (ed.) FSE 2001. LNCS, vol. 2355, pp. 336–350. Springer, Heidelberg (2002). Doi: 10.1007/3-540-45473-X 28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229B421-C516-4993-A0B5-36871F78ADD8}"/>
              </a:ext>
            </a:extLst>
          </p:cNvPr>
          <p:cNvSpPr txBox="1"/>
          <p:nvPr/>
        </p:nvSpPr>
        <p:spPr>
          <a:xfrm>
            <a:off x="379270" y="3542956"/>
            <a:ext cx="1134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http://en.wikipedia.org/wiki/Deep_learning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2020.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02BA4AB-889F-4D32-8622-DF6737AFC1F1}"/>
              </a:ext>
            </a:extLst>
          </p:cNvPr>
          <p:cNvSpPr txBox="1"/>
          <p:nvPr/>
        </p:nvSpPr>
        <p:spPr>
          <a:xfrm>
            <a:off x="379270" y="4001735"/>
            <a:ext cx="11342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Krizhevsky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Sutskever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I., Hinton, G.: ImageNet classification with deep convolutional neural networks. In: Advances in neural information processing systems, 2012, 25(2).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29851FB-2CA5-44DE-A9E6-2A55B17AB55F}"/>
              </a:ext>
            </a:extLst>
          </p:cNvPr>
          <p:cNvSpPr txBox="1"/>
          <p:nvPr/>
        </p:nvSpPr>
        <p:spPr>
          <a:xfrm>
            <a:off x="379270" y="4737513"/>
            <a:ext cx="11342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He, K., Zhang, X., Ren, S., Sun, J.: Deep residual learning for image recognition. In: Proceedings of the IEEE Conference on Computer Vision and Pattern Recognition, pp. 770–778 (2016)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CB4DADF-B238-4A99-A1A7-A2F44847B9AC}"/>
              </a:ext>
            </a:extLst>
          </p:cNvPr>
          <p:cNvSpPr txBox="1"/>
          <p:nvPr/>
        </p:nvSpPr>
        <p:spPr>
          <a:xfrm>
            <a:off x="379270" y="5473292"/>
            <a:ext cx="11342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Biham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E., Chen, R.: Near-collisions of SHA-0. In: Franklin, M. (ed.) CRYPTO 2004. LNCS, vol. 3152, pp. 290–305. Springer, Heidelberg (2004). Doi: 10.1007/978-3-540-28628-8 18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A64D174-7703-4467-A02D-57094CE56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1146" y="1139635"/>
            <a:ext cx="3158543" cy="472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77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9">
            <a:extLst>
              <a:ext uri="{FF2B5EF4-FFF2-40B4-BE49-F238E27FC236}">
                <a16:creationId xmlns:a16="http://schemas.microsoft.com/office/drawing/2014/main" id="{E11A7B63-1925-4A36-8E70-F9D38CF5E869}"/>
              </a:ext>
            </a:extLst>
          </p:cNvPr>
          <p:cNvSpPr txBox="1"/>
          <p:nvPr/>
        </p:nvSpPr>
        <p:spPr>
          <a:xfrm>
            <a:off x="6080627" y="2976525"/>
            <a:ext cx="4254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SPECK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算法族简介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D639641-D696-4EA1-BE0A-D6CAE79AEC78}"/>
              </a:ext>
            </a:extLst>
          </p:cNvPr>
          <p:cNvGrpSpPr/>
          <p:nvPr/>
        </p:nvGrpSpPr>
        <p:grpSpPr>
          <a:xfrm>
            <a:off x="2004615" y="1197268"/>
            <a:ext cx="3881063" cy="4204847"/>
            <a:chOff x="1964608" y="1175636"/>
            <a:chExt cx="3881063" cy="4204847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1E6804CE-0EEF-46E7-BA61-24775B4EA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4608" y="1175636"/>
              <a:ext cx="3326114" cy="4204847"/>
            </a:xfrm>
            <a:prstGeom prst="rect">
              <a:avLst/>
            </a:prstGeom>
          </p:spPr>
        </p:pic>
        <p:sp>
          <p:nvSpPr>
            <p:cNvPr id="2" name="Rectangle 27">
              <a:extLst>
                <a:ext uri="{FF2B5EF4-FFF2-40B4-BE49-F238E27FC236}">
                  <a16:creationId xmlns:a16="http://schemas.microsoft.com/office/drawing/2014/main" id="{B60BAEB4-1C2B-4F24-B777-EBC85E346B02}"/>
                </a:ext>
              </a:extLst>
            </p:cNvPr>
            <p:cNvSpPr/>
            <p:nvPr/>
          </p:nvSpPr>
          <p:spPr>
            <a:xfrm>
              <a:off x="4765671" y="2962564"/>
              <a:ext cx="720000" cy="720000"/>
            </a:xfrm>
            <a:prstGeom prst="rect">
              <a:avLst/>
            </a:prstGeom>
            <a:solidFill>
              <a:srgbClr val="F23B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rgbClr val="D74434"/>
                </a:solidFill>
                <a:cs typeface="+mn-ea"/>
                <a:sym typeface="+mn-lt"/>
              </a:endParaRPr>
            </a:p>
          </p:txBody>
        </p:sp>
        <p:grpSp>
          <p:nvGrpSpPr>
            <p:cNvPr id="3" name="Group 8">
              <a:extLst>
                <a:ext uri="{FF2B5EF4-FFF2-40B4-BE49-F238E27FC236}">
                  <a16:creationId xmlns:a16="http://schemas.microsoft.com/office/drawing/2014/main" id="{A0C73136-0187-4BEA-AFEA-3FC79A918920}"/>
                </a:ext>
              </a:extLst>
            </p:cNvPr>
            <p:cNvGrpSpPr/>
            <p:nvPr/>
          </p:nvGrpSpPr>
          <p:grpSpPr>
            <a:xfrm>
              <a:off x="4964913" y="3103678"/>
              <a:ext cx="321517" cy="437772"/>
              <a:chOff x="2767013" y="609600"/>
              <a:chExt cx="561975" cy="765176"/>
            </a:xfrm>
            <a:solidFill>
              <a:schemeClr val="bg1"/>
            </a:solidFill>
          </p:grpSpPr>
          <p:sp>
            <p:nvSpPr>
              <p:cNvPr id="4" name="Freeform 5">
                <a:extLst>
                  <a:ext uri="{FF2B5EF4-FFF2-40B4-BE49-F238E27FC236}">
                    <a16:creationId xmlns:a16="http://schemas.microsoft.com/office/drawing/2014/main" id="{1DFFA88B-88D9-4528-8694-DC8B17501C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67013" y="609600"/>
                <a:ext cx="561975" cy="609600"/>
              </a:xfrm>
              <a:custGeom>
                <a:avLst/>
                <a:gdLst>
                  <a:gd name="T0" fmla="*/ 100 w 147"/>
                  <a:gd name="T1" fmla="*/ 160 h 160"/>
                  <a:gd name="T2" fmla="*/ 143 w 147"/>
                  <a:gd name="T3" fmla="*/ 59 h 160"/>
                  <a:gd name="T4" fmla="*/ 73 w 147"/>
                  <a:gd name="T5" fmla="*/ 0 h 160"/>
                  <a:gd name="T6" fmla="*/ 3 w 147"/>
                  <a:gd name="T7" fmla="*/ 59 h 160"/>
                  <a:gd name="T8" fmla="*/ 46 w 147"/>
                  <a:gd name="T9" fmla="*/ 160 h 160"/>
                  <a:gd name="T10" fmla="*/ 100 w 147"/>
                  <a:gd name="T11" fmla="*/ 160 h 160"/>
                  <a:gd name="T12" fmla="*/ 19 w 147"/>
                  <a:gd name="T13" fmla="*/ 60 h 160"/>
                  <a:gd name="T14" fmla="*/ 73 w 147"/>
                  <a:gd name="T15" fmla="*/ 16 h 160"/>
                  <a:gd name="T16" fmla="*/ 127 w 147"/>
                  <a:gd name="T17" fmla="*/ 60 h 160"/>
                  <a:gd name="T18" fmla="*/ 110 w 147"/>
                  <a:gd name="T19" fmla="*/ 100 h 160"/>
                  <a:gd name="T20" fmla="*/ 86 w 147"/>
                  <a:gd name="T21" fmla="*/ 144 h 160"/>
                  <a:gd name="T22" fmla="*/ 79 w 147"/>
                  <a:gd name="T23" fmla="*/ 144 h 160"/>
                  <a:gd name="T24" fmla="*/ 79 w 147"/>
                  <a:gd name="T25" fmla="*/ 87 h 160"/>
                  <a:gd name="T26" fmla="*/ 88 w 147"/>
                  <a:gd name="T27" fmla="*/ 87 h 160"/>
                  <a:gd name="T28" fmla="*/ 100 w 147"/>
                  <a:gd name="T29" fmla="*/ 75 h 160"/>
                  <a:gd name="T30" fmla="*/ 88 w 147"/>
                  <a:gd name="T31" fmla="*/ 63 h 160"/>
                  <a:gd name="T32" fmla="*/ 76 w 147"/>
                  <a:gd name="T33" fmla="*/ 75 h 160"/>
                  <a:gd name="T34" fmla="*/ 76 w 147"/>
                  <a:gd name="T35" fmla="*/ 75 h 160"/>
                  <a:gd name="T36" fmla="*/ 71 w 147"/>
                  <a:gd name="T37" fmla="*/ 75 h 160"/>
                  <a:gd name="T38" fmla="*/ 71 w 147"/>
                  <a:gd name="T39" fmla="*/ 75 h 160"/>
                  <a:gd name="T40" fmla="*/ 59 w 147"/>
                  <a:gd name="T41" fmla="*/ 63 h 160"/>
                  <a:gd name="T42" fmla="*/ 47 w 147"/>
                  <a:gd name="T43" fmla="*/ 75 h 160"/>
                  <a:gd name="T44" fmla="*/ 59 w 147"/>
                  <a:gd name="T45" fmla="*/ 87 h 160"/>
                  <a:gd name="T46" fmla="*/ 67 w 147"/>
                  <a:gd name="T47" fmla="*/ 87 h 160"/>
                  <a:gd name="T48" fmla="*/ 67 w 147"/>
                  <a:gd name="T49" fmla="*/ 144 h 160"/>
                  <a:gd name="T50" fmla="*/ 60 w 147"/>
                  <a:gd name="T51" fmla="*/ 144 h 160"/>
                  <a:gd name="T52" fmla="*/ 37 w 147"/>
                  <a:gd name="T53" fmla="*/ 100 h 160"/>
                  <a:gd name="T54" fmla="*/ 19 w 147"/>
                  <a:gd name="T55" fmla="*/ 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7" h="160">
                    <a:moveTo>
                      <a:pt x="100" y="160"/>
                    </a:moveTo>
                    <a:cubicBezTo>
                      <a:pt x="100" y="116"/>
                      <a:pt x="147" y="102"/>
                      <a:pt x="143" y="59"/>
                    </a:cubicBezTo>
                    <a:cubicBezTo>
                      <a:pt x="141" y="31"/>
                      <a:pt x="122" y="0"/>
                      <a:pt x="73" y="0"/>
                    </a:cubicBezTo>
                    <a:cubicBezTo>
                      <a:pt x="24" y="0"/>
                      <a:pt x="5" y="31"/>
                      <a:pt x="3" y="59"/>
                    </a:cubicBezTo>
                    <a:cubicBezTo>
                      <a:pt x="0" y="102"/>
                      <a:pt x="46" y="116"/>
                      <a:pt x="46" y="160"/>
                    </a:cubicBezTo>
                    <a:lnTo>
                      <a:pt x="100" y="160"/>
                    </a:lnTo>
                    <a:close/>
                    <a:moveTo>
                      <a:pt x="19" y="60"/>
                    </a:moveTo>
                    <a:cubicBezTo>
                      <a:pt x="20" y="47"/>
                      <a:pt x="28" y="16"/>
                      <a:pt x="73" y="16"/>
                    </a:cubicBezTo>
                    <a:cubicBezTo>
                      <a:pt x="119" y="16"/>
                      <a:pt x="126" y="47"/>
                      <a:pt x="127" y="60"/>
                    </a:cubicBezTo>
                    <a:cubicBezTo>
                      <a:pt x="128" y="75"/>
                      <a:pt x="121" y="85"/>
                      <a:pt x="110" y="100"/>
                    </a:cubicBezTo>
                    <a:cubicBezTo>
                      <a:pt x="100" y="112"/>
                      <a:pt x="90" y="126"/>
                      <a:pt x="86" y="144"/>
                    </a:cubicBezTo>
                    <a:cubicBezTo>
                      <a:pt x="79" y="144"/>
                      <a:pt x="79" y="144"/>
                      <a:pt x="79" y="144"/>
                    </a:cubicBezTo>
                    <a:cubicBezTo>
                      <a:pt x="79" y="87"/>
                      <a:pt x="79" y="87"/>
                      <a:pt x="79" y="87"/>
                    </a:cubicBezTo>
                    <a:cubicBezTo>
                      <a:pt x="88" y="87"/>
                      <a:pt x="88" y="87"/>
                      <a:pt x="88" y="87"/>
                    </a:cubicBezTo>
                    <a:cubicBezTo>
                      <a:pt x="94" y="87"/>
                      <a:pt x="100" y="82"/>
                      <a:pt x="100" y="75"/>
                    </a:cubicBezTo>
                    <a:cubicBezTo>
                      <a:pt x="100" y="68"/>
                      <a:pt x="94" y="63"/>
                      <a:pt x="88" y="63"/>
                    </a:cubicBezTo>
                    <a:cubicBezTo>
                      <a:pt x="81" y="63"/>
                      <a:pt x="76" y="68"/>
                      <a:pt x="76" y="75"/>
                    </a:cubicBezTo>
                    <a:cubicBezTo>
                      <a:pt x="76" y="75"/>
                      <a:pt x="76" y="75"/>
                      <a:pt x="76" y="75"/>
                    </a:cubicBezTo>
                    <a:cubicBezTo>
                      <a:pt x="71" y="75"/>
                      <a:pt x="71" y="75"/>
                      <a:pt x="71" y="75"/>
                    </a:cubicBezTo>
                    <a:cubicBezTo>
                      <a:pt x="71" y="75"/>
                      <a:pt x="71" y="75"/>
                      <a:pt x="71" y="75"/>
                    </a:cubicBezTo>
                    <a:cubicBezTo>
                      <a:pt x="71" y="68"/>
                      <a:pt x="65" y="63"/>
                      <a:pt x="59" y="63"/>
                    </a:cubicBezTo>
                    <a:cubicBezTo>
                      <a:pt x="52" y="63"/>
                      <a:pt x="47" y="68"/>
                      <a:pt x="47" y="75"/>
                    </a:cubicBezTo>
                    <a:cubicBezTo>
                      <a:pt x="47" y="82"/>
                      <a:pt x="52" y="87"/>
                      <a:pt x="59" y="87"/>
                    </a:cubicBezTo>
                    <a:cubicBezTo>
                      <a:pt x="67" y="87"/>
                      <a:pt x="67" y="87"/>
                      <a:pt x="67" y="87"/>
                    </a:cubicBezTo>
                    <a:cubicBezTo>
                      <a:pt x="67" y="144"/>
                      <a:pt x="67" y="144"/>
                      <a:pt x="67" y="144"/>
                    </a:cubicBezTo>
                    <a:cubicBezTo>
                      <a:pt x="60" y="144"/>
                      <a:pt x="60" y="144"/>
                      <a:pt x="60" y="144"/>
                    </a:cubicBezTo>
                    <a:cubicBezTo>
                      <a:pt x="56" y="126"/>
                      <a:pt x="46" y="112"/>
                      <a:pt x="37" y="100"/>
                    </a:cubicBezTo>
                    <a:cubicBezTo>
                      <a:pt x="25" y="85"/>
                      <a:pt x="18" y="75"/>
                      <a:pt x="19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5" name="Freeform 6">
                <a:extLst>
                  <a:ext uri="{FF2B5EF4-FFF2-40B4-BE49-F238E27FC236}">
                    <a16:creationId xmlns:a16="http://schemas.microsoft.com/office/drawing/2014/main" id="{959F98B2-2EE1-4755-BF60-D370C8F2A4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8463" y="1265238"/>
                <a:ext cx="214313" cy="109538"/>
              </a:xfrm>
              <a:custGeom>
                <a:avLst/>
                <a:gdLst>
                  <a:gd name="T0" fmla="*/ 0 w 56"/>
                  <a:gd name="T1" fmla="*/ 21 h 29"/>
                  <a:gd name="T2" fmla="*/ 28 w 56"/>
                  <a:gd name="T3" fmla="*/ 29 h 29"/>
                  <a:gd name="T4" fmla="*/ 56 w 56"/>
                  <a:gd name="T5" fmla="*/ 21 h 29"/>
                  <a:gd name="T6" fmla="*/ 56 w 56"/>
                  <a:gd name="T7" fmla="*/ 0 h 29"/>
                  <a:gd name="T8" fmla="*/ 0 w 56"/>
                  <a:gd name="T9" fmla="*/ 0 h 29"/>
                  <a:gd name="T10" fmla="*/ 0 w 56"/>
                  <a:gd name="T11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29">
                    <a:moveTo>
                      <a:pt x="0" y="21"/>
                    </a:moveTo>
                    <a:cubicBezTo>
                      <a:pt x="8" y="26"/>
                      <a:pt x="17" y="29"/>
                      <a:pt x="28" y="29"/>
                    </a:cubicBezTo>
                    <a:cubicBezTo>
                      <a:pt x="39" y="29"/>
                      <a:pt x="48" y="26"/>
                      <a:pt x="56" y="21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</p:grpSp>
        <p:sp>
          <p:nvSpPr>
            <p:cNvPr id="7" name="Rectangle 21">
              <a:extLst>
                <a:ext uri="{FF2B5EF4-FFF2-40B4-BE49-F238E27FC236}">
                  <a16:creationId xmlns:a16="http://schemas.microsoft.com/office/drawing/2014/main" id="{C2BBF135-4084-42EA-A4E8-EE30483F58E1}"/>
                </a:ext>
              </a:extLst>
            </p:cNvPr>
            <p:cNvSpPr/>
            <p:nvPr/>
          </p:nvSpPr>
          <p:spPr>
            <a:xfrm>
              <a:off x="4405671" y="3677130"/>
              <a:ext cx="360000" cy="360000"/>
            </a:xfrm>
            <a:prstGeom prst="rect">
              <a:avLst/>
            </a:prstGeom>
            <a:solidFill>
              <a:srgbClr val="029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6EE25B34-FCD3-4C27-B065-C5BCDA260300}"/>
                </a:ext>
              </a:extLst>
            </p:cNvPr>
            <p:cNvSpPr/>
            <p:nvPr/>
          </p:nvSpPr>
          <p:spPr>
            <a:xfrm>
              <a:off x="5665671" y="3857130"/>
              <a:ext cx="180000" cy="180000"/>
            </a:xfrm>
            <a:prstGeom prst="rect">
              <a:avLst/>
            </a:prstGeom>
            <a:noFill/>
            <a:ln w="19050">
              <a:solidFill>
                <a:srgbClr val="F23B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9" name="Rectangle 12">
              <a:extLst>
                <a:ext uri="{FF2B5EF4-FFF2-40B4-BE49-F238E27FC236}">
                  <a16:creationId xmlns:a16="http://schemas.microsoft.com/office/drawing/2014/main" id="{F26CE189-38F2-4351-843F-8943968A17A5}"/>
                </a:ext>
              </a:extLst>
            </p:cNvPr>
            <p:cNvSpPr/>
            <p:nvPr/>
          </p:nvSpPr>
          <p:spPr>
            <a:xfrm>
              <a:off x="5485671" y="3679847"/>
              <a:ext cx="180000" cy="18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10" name="Rectangle 16">
              <a:extLst>
                <a:ext uri="{FF2B5EF4-FFF2-40B4-BE49-F238E27FC236}">
                  <a16:creationId xmlns:a16="http://schemas.microsoft.com/office/drawing/2014/main" id="{87E12EBA-BF29-4AD5-BE5B-EE2DDECE6367}"/>
                </a:ext>
              </a:extLst>
            </p:cNvPr>
            <p:cNvSpPr/>
            <p:nvPr/>
          </p:nvSpPr>
          <p:spPr>
            <a:xfrm>
              <a:off x="5305671" y="2425281"/>
              <a:ext cx="180000" cy="180000"/>
            </a:xfrm>
            <a:prstGeom prst="rect">
              <a:avLst/>
            </a:prstGeom>
            <a:solidFill>
              <a:srgbClr val="9379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grpSp>
          <p:nvGrpSpPr>
            <p:cNvPr id="11" name="Group 5">
              <a:extLst>
                <a:ext uri="{FF2B5EF4-FFF2-40B4-BE49-F238E27FC236}">
                  <a16:creationId xmlns:a16="http://schemas.microsoft.com/office/drawing/2014/main" id="{BFC5B06E-B2D4-4D9A-94CF-C7F6FCFDC09D}"/>
                </a:ext>
              </a:extLst>
            </p:cNvPr>
            <p:cNvGrpSpPr/>
            <p:nvPr/>
          </p:nvGrpSpPr>
          <p:grpSpPr>
            <a:xfrm>
              <a:off x="4393708" y="2614517"/>
              <a:ext cx="180000" cy="180000"/>
              <a:chOff x="3121851" y="2769787"/>
              <a:chExt cx="215805" cy="215805"/>
            </a:xfrm>
          </p:grpSpPr>
          <p:cxnSp>
            <p:nvCxnSpPr>
              <p:cNvPr id="12" name="Straight Connector 4">
                <a:extLst>
                  <a:ext uri="{FF2B5EF4-FFF2-40B4-BE49-F238E27FC236}">
                    <a16:creationId xmlns:a16="http://schemas.microsoft.com/office/drawing/2014/main" id="{A63DC0BC-53CE-4C31-AA14-880020212559}"/>
                  </a:ext>
                </a:extLst>
              </p:cNvPr>
              <p:cNvCxnSpPr/>
              <p:nvPr/>
            </p:nvCxnSpPr>
            <p:spPr>
              <a:xfrm>
                <a:off x="3229754" y="2769787"/>
                <a:ext cx="0" cy="215805"/>
              </a:xfrm>
              <a:prstGeom prst="line">
                <a:avLst/>
              </a:prstGeom>
              <a:ln w="19050">
                <a:solidFill>
                  <a:srgbClr val="00BBD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20">
                <a:extLst>
                  <a:ext uri="{FF2B5EF4-FFF2-40B4-BE49-F238E27FC236}">
                    <a16:creationId xmlns:a16="http://schemas.microsoft.com/office/drawing/2014/main" id="{FD084D45-A128-4036-8084-7FD91CC78DC1}"/>
                  </a:ext>
                </a:extLst>
              </p:cNvPr>
              <p:cNvCxnSpPr/>
              <p:nvPr/>
            </p:nvCxnSpPr>
            <p:spPr>
              <a:xfrm rot="16200000">
                <a:off x="3229754" y="2769786"/>
                <a:ext cx="0" cy="215805"/>
              </a:xfrm>
              <a:prstGeom prst="line">
                <a:avLst/>
              </a:prstGeom>
              <a:ln w="19050">
                <a:solidFill>
                  <a:srgbClr val="00BBD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5775E2D-D71C-4138-AB69-F27B7A4B0A31}"/>
                </a:ext>
              </a:extLst>
            </p:cNvPr>
            <p:cNvSpPr/>
            <p:nvPr/>
          </p:nvSpPr>
          <p:spPr>
            <a:xfrm>
              <a:off x="4222944" y="4037130"/>
              <a:ext cx="180000" cy="180000"/>
            </a:xfrm>
            <a:prstGeom prst="rect">
              <a:avLst/>
            </a:prstGeom>
            <a:solidFill>
              <a:srgbClr val="8F6C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58508BC-D2F4-411C-8764-501700C129FE}"/>
                </a:ext>
              </a:extLst>
            </p:cNvPr>
            <p:cNvSpPr/>
            <p:nvPr/>
          </p:nvSpPr>
          <p:spPr>
            <a:xfrm>
              <a:off x="5485671" y="2605281"/>
              <a:ext cx="360000" cy="360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8958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16" name="Oval 19">
              <a:extLst>
                <a:ext uri="{FF2B5EF4-FFF2-40B4-BE49-F238E27FC236}">
                  <a16:creationId xmlns:a16="http://schemas.microsoft.com/office/drawing/2014/main" id="{96B7327D-2320-4D11-8A82-6435FFBB3C85}"/>
                </a:ext>
              </a:extLst>
            </p:cNvPr>
            <p:cNvSpPr/>
            <p:nvPr/>
          </p:nvSpPr>
          <p:spPr>
            <a:xfrm>
              <a:off x="4495671" y="376713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527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>
            <a:extLst>
              <a:ext uri="{FF2B5EF4-FFF2-40B4-BE49-F238E27FC236}">
                <a16:creationId xmlns:a16="http://schemas.microsoft.com/office/drawing/2014/main" id="{BFFE7B21-4D13-4500-AA28-61608BB5C4A7}"/>
              </a:ext>
            </a:extLst>
          </p:cNvPr>
          <p:cNvSpPr>
            <a:spLocks/>
          </p:cNvSpPr>
          <p:nvPr/>
        </p:nvSpPr>
        <p:spPr bwMode="auto">
          <a:xfrm>
            <a:off x="614010" y="356255"/>
            <a:ext cx="6237288" cy="419100"/>
          </a:xfrm>
          <a:custGeom>
            <a:avLst/>
            <a:gdLst>
              <a:gd name="T0" fmla="*/ 6237287 w 21600"/>
              <a:gd name="T1" fmla="*/ 419100 h 21600"/>
              <a:gd name="T2" fmla="*/ 6237287 w 21600"/>
              <a:gd name="T3" fmla="*/ 419100 h 21600"/>
              <a:gd name="T4" fmla="*/ 6237287 w 21600"/>
              <a:gd name="T5" fmla="*/ 419100 h 21600"/>
              <a:gd name="T6" fmla="*/ 6237287 w 21600"/>
              <a:gd name="T7" fmla="*/ 4191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SPECK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算法族简介</a:t>
            </a:r>
          </a:p>
        </p:txBody>
      </p:sp>
      <p:sp>
        <p:nvSpPr>
          <p:cNvPr id="3" name="AutoShape 6">
            <a:extLst>
              <a:ext uri="{FF2B5EF4-FFF2-40B4-BE49-F238E27FC236}">
                <a16:creationId xmlns:a16="http://schemas.microsoft.com/office/drawing/2014/main" id="{445FBCCD-11DA-4FCC-9089-DEE9CE13E1D4}"/>
              </a:ext>
            </a:extLst>
          </p:cNvPr>
          <p:cNvSpPr>
            <a:spLocks/>
          </p:cNvSpPr>
          <p:nvPr/>
        </p:nvSpPr>
        <p:spPr bwMode="auto">
          <a:xfrm>
            <a:off x="630678" y="765972"/>
            <a:ext cx="3890169" cy="139700"/>
          </a:xfrm>
          <a:custGeom>
            <a:avLst/>
            <a:gdLst>
              <a:gd name="T0" fmla="*/ 3890169 w 21600"/>
              <a:gd name="T1" fmla="*/ 139700 h 21600"/>
              <a:gd name="T2" fmla="*/ 3890169 w 21600"/>
              <a:gd name="T3" fmla="*/ 139700 h 21600"/>
              <a:gd name="T4" fmla="*/ 3890169 w 21600"/>
              <a:gd name="T5" fmla="*/ 139700 h 21600"/>
              <a:gd name="T6" fmla="*/ 3890169 w 21600"/>
              <a:gd name="T7" fmla="*/ 1397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1pPr>
            <a:lvl2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2pPr>
            <a:lvl3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3pPr>
            <a:lvl4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4pPr>
            <a:lvl5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5pPr>
            <a:lvl6pPr marL="18288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6pPr>
            <a:lvl7pPr marL="22860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7pPr>
            <a:lvl8pPr marL="27432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8pPr>
            <a:lvl9pPr marL="32004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9pPr>
          </a:lstStyle>
          <a:p>
            <a:pPr algn="l"/>
            <a:r>
              <a:rPr lang="en-US" altLang="zh-CN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 of the Speck Family of Block Ciphers</a:t>
            </a:r>
            <a:endParaRPr lang="zh-CN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AutoShape 7">
            <a:extLst>
              <a:ext uri="{FF2B5EF4-FFF2-40B4-BE49-F238E27FC236}">
                <a16:creationId xmlns:a16="http://schemas.microsoft.com/office/drawing/2014/main" id="{8903647C-5A42-403D-8328-669F8FB13625}"/>
              </a:ext>
            </a:extLst>
          </p:cNvPr>
          <p:cNvSpPr>
            <a:spLocks/>
          </p:cNvSpPr>
          <p:nvPr/>
        </p:nvSpPr>
        <p:spPr bwMode="auto">
          <a:xfrm>
            <a:off x="475103" y="299898"/>
            <a:ext cx="78582" cy="642144"/>
          </a:xfrm>
          <a:custGeom>
            <a:avLst/>
            <a:gdLst>
              <a:gd name="T0" fmla="*/ 78582 w 21600"/>
              <a:gd name="T1" fmla="*/ 642144 h 21600"/>
              <a:gd name="T2" fmla="*/ 78582 w 21600"/>
              <a:gd name="T3" fmla="*/ 642144 h 21600"/>
              <a:gd name="T4" fmla="*/ 78582 w 21600"/>
              <a:gd name="T5" fmla="*/ 642144 h 21600"/>
              <a:gd name="T6" fmla="*/ 78582 w 21600"/>
              <a:gd name="T7" fmla="*/ 6421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D74434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algn="ctr" eaLnBrk="1">
              <a:defRPr/>
            </a:pPr>
            <a:endParaRPr lang="zh-CN" altLang="en-US" sz="900"/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0049E8D5-AF25-4F55-A66B-92CD0E0CE23F}"/>
              </a:ext>
            </a:extLst>
          </p:cNvPr>
          <p:cNvSpPr>
            <a:spLocks noChangeShapeType="1"/>
          </p:cNvSpPr>
          <p:nvPr/>
        </p:nvSpPr>
        <p:spPr bwMode="auto">
          <a:xfrm>
            <a:off x="500502" y="1040467"/>
            <a:ext cx="11158097" cy="0"/>
          </a:xfrm>
          <a:prstGeom prst="line">
            <a:avLst/>
          </a:prstGeom>
          <a:noFill/>
          <a:ln w="25400" cap="flat" cmpd="sng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1">
              <a:defRPr/>
            </a:pPr>
            <a:endParaRPr lang="es-ES" sz="2800">
              <a:effectLst>
                <a:outerShdw blurRad="38100" dist="38100" dir="2700000" algn="tl">
                  <a:srgbClr val="DDDDDD"/>
                </a:outerShdw>
              </a:effectLst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D7F6813-B93A-4223-A4D4-A5454562A0B1}"/>
              </a:ext>
            </a:extLst>
          </p:cNvPr>
          <p:cNvSpPr txBox="1"/>
          <p:nvPr/>
        </p:nvSpPr>
        <p:spPr>
          <a:xfrm>
            <a:off x="475104" y="1183201"/>
            <a:ext cx="111834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612000" algn="just"/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SPECK</a:t>
            </a:r>
            <a:r>
              <a:rPr lang="en-US" altLang="zh-CN" sz="2200" baseline="300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[1]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是由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NSA(National Security Agency)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2013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年提出的一类同时面向软件和硬件实现的轻量级分组密码算法族，采用</a:t>
            </a:r>
            <a:r>
              <a:rPr lang="en-US" altLang="zh-CN" sz="2200" dirty="0">
                <a:solidFill>
                  <a:srgbClr val="D74434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ARX</a:t>
            </a:r>
            <a:r>
              <a:rPr lang="zh-CN" altLang="en-US" sz="2200" dirty="0">
                <a:solidFill>
                  <a:srgbClr val="D74434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结构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(Addition, Rotation &amp; Xor)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，按照分组长度和密钥长度分为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个版本。</a:t>
            </a:r>
            <a:endParaRPr lang="en-US" altLang="zh-CN" sz="2200" dirty="0">
              <a:solidFill>
                <a:prstClr val="blac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E86E491-5929-44A5-A6A4-F36C29FFA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04" y="2512900"/>
            <a:ext cx="4718986" cy="3924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100F183-D81F-4027-B7A7-564E28357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858" y="2186164"/>
            <a:ext cx="6222039" cy="4544310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D6A0E0B6-9D97-47F3-AC4B-FFBB05B24990}"/>
              </a:ext>
            </a:extLst>
          </p:cNvPr>
          <p:cNvGrpSpPr/>
          <p:nvPr/>
        </p:nvGrpSpPr>
        <p:grpSpPr>
          <a:xfrm>
            <a:off x="2280267" y="4530684"/>
            <a:ext cx="2470803" cy="548640"/>
            <a:chOff x="2280267" y="4530684"/>
            <a:chExt cx="2470803" cy="548640"/>
          </a:xfrm>
        </p:grpSpPr>
        <p:sp>
          <p:nvSpPr>
            <p:cNvPr id="12" name="对话气泡: 椭圆形 11">
              <a:extLst>
                <a:ext uri="{FF2B5EF4-FFF2-40B4-BE49-F238E27FC236}">
                  <a16:creationId xmlns:a16="http://schemas.microsoft.com/office/drawing/2014/main" id="{D5A896AA-A4A5-4A39-8E47-4C307A0DB009}"/>
                </a:ext>
              </a:extLst>
            </p:cNvPr>
            <p:cNvSpPr/>
            <p:nvPr/>
          </p:nvSpPr>
          <p:spPr>
            <a:xfrm>
              <a:off x="4202430" y="4530684"/>
              <a:ext cx="548640" cy="548640"/>
            </a:xfrm>
            <a:prstGeom prst="wedgeEllipseCallout">
              <a:avLst>
                <a:gd name="adj1" fmla="val -83185"/>
                <a:gd name="adj2" fmla="val 2157"/>
              </a:avLst>
            </a:prstGeom>
            <a:noFill/>
            <a:ln w="38100">
              <a:solidFill>
                <a:srgbClr val="D744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7E5F9F8-8FD6-49F2-8236-8C8288F06D77}"/>
                </a:ext>
              </a:extLst>
            </p:cNvPr>
            <p:cNvSpPr txBox="1"/>
            <p:nvPr/>
          </p:nvSpPr>
          <p:spPr>
            <a:xfrm>
              <a:off x="2280267" y="4620338"/>
              <a:ext cx="1721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dirty="0">
                  <a:solidFill>
                    <a:srgbClr val="D74434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循环左移</a:t>
              </a:r>
              <a:r>
                <a:rPr lang="en-US" altLang="zh-CN" i="1" dirty="0">
                  <a:solidFill>
                    <a:srgbClr val="D74434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β</a:t>
              </a:r>
              <a:r>
                <a:rPr lang="zh-CN" altLang="en-US" dirty="0">
                  <a:solidFill>
                    <a:srgbClr val="D74434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比特</a:t>
              </a:r>
              <a:endParaRPr lang="en-US" altLang="zh-CN" dirty="0">
                <a:solidFill>
                  <a:srgbClr val="D74434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3E095E1-AB75-4E67-B18A-00E84234B29E}"/>
              </a:ext>
            </a:extLst>
          </p:cNvPr>
          <p:cNvGrpSpPr/>
          <p:nvPr/>
        </p:nvGrpSpPr>
        <p:grpSpPr>
          <a:xfrm>
            <a:off x="1173195" y="3154680"/>
            <a:ext cx="2485689" cy="548640"/>
            <a:chOff x="1173195" y="3154680"/>
            <a:chExt cx="2485689" cy="548640"/>
          </a:xfrm>
        </p:grpSpPr>
        <p:sp>
          <p:nvSpPr>
            <p:cNvPr id="22" name="对话气泡: 椭圆形 21">
              <a:extLst>
                <a:ext uri="{FF2B5EF4-FFF2-40B4-BE49-F238E27FC236}">
                  <a16:creationId xmlns:a16="http://schemas.microsoft.com/office/drawing/2014/main" id="{891EC82D-5937-4DEA-890A-357A171D6F73}"/>
                </a:ext>
              </a:extLst>
            </p:cNvPr>
            <p:cNvSpPr/>
            <p:nvPr/>
          </p:nvSpPr>
          <p:spPr>
            <a:xfrm flipH="1">
              <a:off x="1173195" y="3154680"/>
              <a:ext cx="548640" cy="548640"/>
            </a:xfrm>
            <a:prstGeom prst="wedgeEllipseCallout">
              <a:avLst>
                <a:gd name="adj1" fmla="val -83185"/>
                <a:gd name="adj2" fmla="val 2157"/>
              </a:avLst>
            </a:prstGeom>
            <a:noFill/>
            <a:ln w="38100">
              <a:solidFill>
                <a:srgbClr val="D744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8F412AF-E7C3-4C7B-ABE6-667ED198FA2D}"/>
                </a:ext>
              </a:extLst>
            </p:cNvPr>
            <p:cNvSpPr txBox="1"/>
            <p:nvPr/>
          </p:nvSpPr>
          <p:spPr>
            <a:xfrm>
              <a:off x="1937367" y="3244334"/>
              <a:ext cx="1721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dirty="0">
                  <a:solidFill>
                    <a:srgbClr val="D74434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循环右移</a:t>
              </a:r>
              <a:r>
                <a:rPr lang="en-US" altLang="zh-CN" i="1" dirty="0">
                  <a:solidFill>
                    <a:srgbClr val="D74434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α</a:t>
              </a:r>
              <a:r>
                <a:rPr lang="zh-CN" altLang="en-US" dirty="0">
                  <a:solidFill>
                    <a:srgbClr val="D74434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比特</a:t>
              </a:r>
              <a:endParaRPr lang="en-US" altLang="zh-CN" dirty="0">
                <a:solidFill>
                  <a:srgbClr val="D74434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91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9">
            <a:extLst>
              <a:ext uri="{FF2B5EF4-FFF2-40B4-BE49-F238E27FC236}">
                <a16:creationId xmlns:a16="http://schemas.microsoft.com/office/drawing/2014/main" id="{E11A7B63-1925-4A36-8E70-F9D38CF5E869}"/>
              </a:ext>
            </a:extLst>
          </p:cNvPr>
          <p:cNvSpPr txBox="1"/>
          <p:nvPr/>
        </p:nvSpPr>
        <p:spPr>
          <a:xfrm>
            <a:off x="5428851" y="2976525"/>
            <a:ext cx="5806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SPECK32/64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的多差分攻击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D639641-D696-4EA1-BE0A-D6CAE79AEC78}"/>
              </a:ext>
            </a:extLst>
          </p:cNvPr>
          <p:cNvGrpSpPr/>
          <p:nvPr/>
        </p:nvGrpSpPr>
        <p:grpSpPr>
          <a:xfrm>
            <a:off x="1352839" y="1197268"/>
            <a:ext cx="3881063" cy="4204847"/>
            <a:chOff x="1964608" y="1175636"/>
            <a:chExt cx="3881063" cy="4204847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1E6804CE-0EEF-46E7-BA61-24775B4EA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4608" y="1175636"/>
              <a:ext cx="3326114" cy="4204847"/>
            </a:xfrm>
            <a:prstGeom prst="rect">
              <a:avLst/>
            </a:prstGeom>
          </p:spPr>
        </p:pic>
        <p:sp>
          <p:nvSpPr>
            <p:cNvPr id="2" name="Rectangle 27">
              <a:extLst>
                <a:ext uri="{FF2B5EF4-FFF2-40B4-BE49-F238E27FC236}">
                  <a16:creationId xmlns:a16="http://schemas.microsoft.com/office/drawing/2014/main" id="{B60BAEB4-1C2B-4F24-B777-EBC85E346B02}"/>
                </a:ext>
              </a:extLst>
            </p:cNvPr>
            <p:cNvSpPr/>
            <p:nvPr/>
          </p:nvSpPr>
          <p:spPr>
            <a:xfrm>
              <a:off x="4765671" y="2962564"/>
              <a:ext cx="720000" cy="720000"/>
            </a:xfrm>
            <a:prstGeom prst="rect">
              <a:avLst/>
            </a:prstGeom>
            <a:solidFill>
              <a:srgbClr val="8F6C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rgbClr val="029ECF"/>
                </a:solidFill>
                <a:cs typeface="+mn-ea"/>
                <a:sym typeface="+mn-lt"/>
              </a:endParaRPr>
            </a:p>
          </p:txBody>
        </p:sp>
        <p:grpSp>
          <p:nvGrpSpPr>
            <p:cNvPr id="3" name="Group 8">
              <a:extLst>
                <a:ext uri="{FF2B5EF4-FFF2-40B4-BE49-F238E27FC236}">
                  <a16:creationId xmlns:a16="http://schemas.microsoft.com/office/drawing/2014/main" id="{A0C73136-0187-4BEA-AFEA-3FC79A918920}"/>
                </a:ext>
              </a:extLst>
            </p:cNvPr>
            <p:cNvGrpSpPr/>
            <p:nvPr/>
          </p:nvGrpSpPr>
          <p:grpSpPr>
            <a:xfrm>
              <a:off x="4964913" y="3103678"/>
              <a:ext cx="321517" cy="437772"/>
              <a:chOff x="2767013" y="609600"/>
              <a:chExt cx="561975" cy="765176"/>
            </a:xfrm>
            <a:solidFill>
              <a:schemeClr val="bg1"/>
            </a:solidFill>
          </p:grpSpPr>
          <p:sp>
            <p:nvSpPr>
              <p:cNvPr id="4" name="Freeform 5">
                <a:extLst>
                  <a:ext uri="{FF2B5EF4-FFF2-40B4-BE49-F238E27FC236}">
                    <a16:creationId xmlns:a16="http://schemas.microsoft.com/office/drawing/2014/main" id="{1DFFA88B-88D9-4528-8694-DC8B17501C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67013" y="609600"/>
                <a:ext cx="561975" cy="609600"/>
              </a:xfrm>
              <a:custGeom>
                <a:avLst/>
                <a:gdLst>
                  <a:gd name="T0" fmla="*/ 100 w 147"/>
                  <a:gd name="T1" fmla="*/ 160 h 160"/>
                  <a:gd name="T2" fmla="*/ 143 w 147"/>
                  <a:gd name="T3" fmla="*/ 59 h 160"/>
                  <a:gd name="T4" fmla="*/ 73 w 147"/>
                  <a:gd name="T5" fmla="*/ 0 h 160"/>
                  <a:gd name="T6" fmla="*/ 3 w 147"/>
                  <a:gd name="T7" fmla="*/ 59 h 160"/>
                  <a:gd name="T8" fmla="*/ 46 w 147"/>
                  <a:gd name="T9" fmla="*/ 160 h 160"/>
                  <a:gd name="T10" fmla="*/ 100 w 147"/>
                  <a:gd name="T11" fmla="*/ 160 h 160"/>
                  <a:gd name="T12" fmla="*/ 19 w 147"/>
                  <a:gd name="T13" fmla="*/ 60 h 160"/>
                  <a:gd name="T14" fmla="*/ 73 w 147"/>
                  <a:gd name="T15" fmla="*/ 16 h 160"/>
                  <a:gd name="T16" fmla="*/ 127 w 147"/>
                  <a:gd name="T17" fmla="*/ 60 h 160"/>
                  <a:gd name="T18" fmla="*/ 110 w 147"/>
                  <a:gd name="T19" fmla="*/ 100 h 160"/>
                  <a:gd name="T20" fmla="*/ 86 w 147"/>
                  <a:gd name="T21" fmla="*/ 144 h 160"/>
                  <a:gd name="T22" fmla="*/ 79 w 147"/>
                  <a:gd name="T23" fmla="*/ 144 h 160"/>
                  <a:gd name="T24" fmla="*/ 79 w 147"/>
                  <a:gd name="T25" fmla="*/ 87 h 160"/>
                  <a:gd name="T26" fmla="*/ 88 w 147"/>
                  <a:gd name="T27" fmla="*/ 87 h 160"/>
                  <a:gd name="T28" fmla="*/ 100 w 147"/>
                  <a:gd name="T29" fmla="*/ 75 h 160"/>
                  <a:gd name="T30" fmla="*/ 88 w 147"/>
                  <a:gd name="T31" fmla="*/ 63 h 160"/>
                  <a:gd name="T32" fmla="*/ 76 w 147"/>
                  <a:gd name="T33" fmla="*/ 75 h 160"/>
                  <a:gd name="T34" fmla="*/ 76 w 147"/>
                  <a:gd name="T35" fmla="*/ 75 h 160"/>
                  <a:gd name="T36" fmla="*/ 71 w 147"/>
                  <a:gd name="T37" fmla="*/ 75 h 160"/>
                  <a:gd name="T38" fmla="*/ 71 w 147"/>
                  <a:gd name="T39" fmla="*/ 75 h 160"/>
                  <a:gd name="T40" fmla="*/ 59 w 147"/>
                  <a:gd name="T41" fmla="*/ 63 h 160"/>
                  <a:gd name="T42" fmla="*/ 47 w 147"/>
                  <a:gd name="T43" fmla="*/ 75 h 160"/>
                  <a:gd name="T44" fmla="*/ 59 w 147"/>
                  <a:gd name="T45" fmla="*/ 87 h 160"/>
                  <a:gd name="T46" fmla="*/ 67 w 147"/>
                  <a:gd name="T47" fmla="*/ 87 h 160"/>
                  <a:gd name="T48" fmla="*/ 67 w 147"/>
                  <a:gd name="T49" fmla="*/ 144 h 160"/>
                  <a:gd name="T50" fmla="*/ 60 w 147"/>
                  <a:gd name="T51" fmla="*/ 144 h 160"/>
                  <a:gd name="T52" fmla="*/ 37 w 147"/>
                  <a:gd name="T53" fmla="*/ 100 h 160"/>
                  <a:gd name="T54" fmla="*/ 19 w 147"/>
                  <a:gd name="T55" fmla="*/ 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7" h="160">
                    <a:moveTo>
                      <a:pt x="100" y="160"/>
                    </a:moveTo>
                    <a:cubicBezTo>
                      <a:pt x="100" y="116"/>
                      <a:pt x="147" y="102"/>
                      <a:pt x="143" y="59"/>
                    </a:cubicBezTo>
                    <a:cubicBezTo>
                      <a:pt x="141" y="31"/>
                      <a:pt x="122" y="0"/>
                      <a:pt x="73" y="0"/>
                    </a:cubicBezTo>
                    <a:cubicBezTo>
                      <a:pt x="24" y="0"/>
                      <a:pt x="5" y="31"/>
                      <a:pt x="3" y="59"/>
                    </a:cubicBezTo>
                    <a:cubicBezTo>
                      <a:pt x="0" y="102"/>
                      <a:pt x="46" y="116"/>
                      <a:pt x="46" y="160"/>
                    </a:cubicBezTo>
                    <a:lnTo>
                      <a:pt x="100" y="160"/>
                    </a:lnTo>
                    <a:close/>
                    <a:moveTo>
                      <a:pt x="19" y="60"/>
                    </a:moveTo>
                    <a:cubicBezTo>
                      <a:pt x="20" y="47"/>
                      <a:pt x="28" y="16"/>
                      <a:pt x="73" y="16"/>
                    </a:cubicBezTo>
                    <a:cubicBezTo>
                      <a:pt x="119" y="16"/>
                      <a:pt x="126" y="47"/>
                      <a:pt x="127" y="60"/>
                    </a:cubicBezTo>
                    <a:cubicBezTo>
                      <a:pt x="128" y="75"/>
                      <a:pt x="121" y="85"/>
                      <a:pt x="110" y="100"/>
                    </a:cubicBezTo>
                    <a:cubicBezTo>
                      <a:pt x="100" y="112"/>
                      <a:pt x="90" y="126"/>
                      <a:pt x="86" y="144"/>
                    </a:cubicBezTo>
                    <a:cubicBezTo>
                      <a:pt x="79" y="144"/>
                      <a:pt x="79" y="144"/>
                      <a:pt x="79" y="144"/>
                    </a:cubicBezTo>
                    <a:cubicBezTo>
                      <a:pt x="79" y="87"/>
                      <a:pt x="79" y="87"/>
                      <a:pt x="79" y="87"/>
                    </a:cubicBezTo>
                    <a:cubicBezTo>
                      <a:pt x="88" y="87"/>
                      <a:pt x="88" y="87"/>
                      <a:pt x="88" y="87"/>
                    </a:cubicBezTo>
                    <a:cubicBezTo>
                      <a:pt x="94" y="87"/>
                      <a:pt x="100" y="82"/>
                      <a:pt x="100" y="75"/>
                    </a:cubicBezTo>
                    <a:cubicBezTo>
                      <a:pt x="100" y="68"/>
                      <a:pt x="94" y="63"/>
                      <a:pt x="88" y="63"/>
                    </a:cubicBezTo>
                    <a:cubicBezTo>
                      <a:pt x="81" y="63"/>
                      <a:pt x="76" y="68"/>
                      <a:pt x="76" y="75"/>
                    </a:cubicBezTo>
                    <a:cubicBezTo>
                      <a:pt x="76" y="75"/>
                      <a:pt x="76" y="75"/>
                      <a:pt x="76" y="75"/>
                    </a:cubicBezTo>
                    <a:cubicBezTo>
                      <a:pt x="71" y="75"/>
                      <a:pt x="71" y="75"/>
                      <a:pt x="71" y="75"/>
                    </a:cubicBezTo>
                    <a:cubicBezTo>
                      <a:pt x="71" y="75"/>
                      <a:pt x="71" y="75"/>
                      <a:pt x="71" y="75"/>
                    </a:cubicBezTo>
                    <a:cubicBezTo>
                      <a:pt x="71" y="68"/>
                      <a:pt x="65" y="63"/>
                      <a:pt x="59" y="63"/>
                    </a:cubicBezTo>
                    <a:cubicBezTo>
                      <a:pt x="52" y="63"/>
                      <a:pt x="47" y="68"/>
                      <a:pt x="47" y="75"/>
                    </a:cubicBezTo>
                    <a:cubicBezTo>
                      <a:pt x="47" y="82"/>
                      <a:pt x="52" y="87"/>
                      <a:pt x="59" y="87"/>
                    </a:cubicBezTo>
                    <a:cubicBezTo>
                      <a:pt x="67" y="87"/>
                      <a:pt x="67" y="87"/>
                      <a:pt x="67" y="87"/>
                    </a:cubicBezTo>
                    <a:cubicBezTo>
                      <a:pt x="67" y="144"/>
                      <a:pt x="67" y="144"/>
                      <a:pt x="67" y="144"/>
                    </a:cubicBezTo>
                    <a:cubicBezTo>
                      <a:pt x="60" y="144"/>
                      <a:pt x="60" y="144"/>
                      <a:pt x="60" y="144"/>
                    </a:cubicBezTo>
                    <a:cubicBezTo>
                      <a:pt x="56" y="126"/>
                      <a:pt x="46" y="112"/>
                      <a:pt x="37" y="100"/>
                    </a:cubicBezTo>
                    <a:cubicBezTo>
                      <a:pt x="25" y="85"/>
                      <a:pt x="18" y="75"/>
                      <a:pt x="19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5" name="Freeform 6">
                <a:extLst>
                  <a:ext uri="{FF2B5EF4-FFF2-40B4-BE49-F238E27FC236}">
                    <a16:creationId xmlns:a16="http://schemas.microsoft.com/office/drawing/2014/main" id="{959F98B2-2EE1-4755-BF60-D370C8F2A4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8463" y="1265238"/>
                <a:ext cx="214313" cy="109538"/>
              </a:xfrm>
              <a:custGeom>
                <a:avLst/>
                <a:gdLst>
                  <a:gd name="T0" fmla="*/ 0 w 56"/>
                  <a:gd name="T1" fmla="*/ 21 h 29"/>
                  <a:gd name="T2" fmla="*/ 28 w 56"/>
                  <a:gd name="T3" fmla="*/ 29 h 29"/>
                  <a:gd name="T4" fmla="*/ 56 w 56"/>
                  <a:gd name="T5" fmla="*/ 21 h 29"/>
                  <a:gd name="T6" fmla="*/ 56 w 56"/>
                  <a:gd name="T7" fmla="*/ 0 h 29"/>
                  <a:gd name="T8" fmla="*/ 0 w 56"/>
                  <a:gd name="T9" fmla="*/ 0 h 29"/>
                  <a:gd name="T10" fmla="*/ 0 w 56"/>
                  <a:gd name="T11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29">
                    <a:moveTo>
                      <a:pt x="0" y="21"/>
                    </a:moveTo>
                    <a:cubicBezTo>
                      <a:pt x="8" y="26"/>
                      <a:pt x="17" y="29"/>
                      <a:pt x="28" y="29"/>
                    </a:cubicBezTo>
                    <a:cubicBezTo>
                      <a:pt x="39" y="29"/>
                      <a:pt x="48" y="26"/>
                      <a:pt x="56" y="21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</p:grpSp>
        <p:sp>
          <p:nvSpPr>
            <p:cNvPr id="7" name="Rectangle 21">
              <a:extLst>
                <a:ext uri="{FF2B5EF4-FFF2-40B4-BE49-F238E27FC236}">
                  <a16:creationId xmlns:a16="http://schemas.microsoft.com/office/drawing/2014/main" id="{C2BBF135-4084-42EA-A4E8-EE30483F58E1}"/>
                </a:ext>
              </a:extLst>
            </p:cNvPr>
            <p:cNvSpPr/>
            <p:nvPr/>
          </p:nvSpPr>
          <p:spPr>
            <a:xfrm>
              <a:off x="4405671" y="3677130"/>
              <a:ext cx="360000" cy="360000"/>
            </a:xfrm>
            <a:prstGeom prst="rect">
              <a:avLst/>
            </a:prstGeom>
            <a:solidFill>
              <a:srgbClr val="D74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6EE25B34-FCD3-4C27-B065-C5BCDA260300}"/>
                </a:ext>
              </a:extLst>
            </p:cNvPr>
            <p:cNvSpPr/>
            <p:nvPr/>
          </p:nvSpPr>
          <p:spPr>
            <a:xfrm>
              <a:off x="5665671" y="3857130"/>
              <a:ext cx="180000" cy="180000"/>
            </a:xfrm>
            <a:prstGeom prst="rect">
              <a:avLst/>
            </a:prstGeom>
            <a:noFill/>
            <a:ln w="19050">
              <a:solidFill>
                <a:srgbClr val="F23B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9" name="Rectangle 12">
              <a:extLst>
                <a:ext uri="{FF2B5EF4-FFF2-40B4-BE49-F238E27FC236}">
                  <a16:creationId xmlns:a16="http://schemas.microsoft.com/office/drawing/2014/main" id="{F26CE189-38F2-4351-843F-8943968A17A5}"/>
                </a:ext>
              </a:extLst>
            </p:cNvPr>
            <p:cNvSpPr/>
            <p:nvPr/>
          </p:nvSpPr>
          <p:spPr>
            <a:xfrm>
              <a:off x="5485671" y="3679847"/>
              <a:ext cx="180000" cy="18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10" name="Rectangle 16">
              <a:extLst>
                <a:ext uri="{FF2B5EF4-FFF2-40B4-BE49-F238E27FC236}">
                  <a16:creationId xmlns:a16="http://schemas.microsoft.com/office/drawing/2014/main" id="{87E12EBA-BF29-4AD5-BE5B-EE2DDECE6367}"/>
                </a:ext>
              </a:extLst>
            </p:cNvPr>
            <p:cNvSpPr/>
            <p:nvPr/>
          </p:nvSpPr>
          <p:spPr>
            <a:xfrm>
              <a:off x="5305671" y="2425281"/>
              <a:ext cx="180000" cy="180000"/>
            </a:xfrm>
            <a:prstGeom prst="rect">
              <a:avLst/>
            </a:prstGeom>
            <a:solidFill>
              <a:srgbClr val="9379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grpSp>
          <p:nvGrpSpPr>
            <p:cNvPr id="11" name="Group 5">
              <a:extLst>
                <a:ext uri="{FF2B5EF4-FFF2-40B4-BE49-F238E27FC236}">
                  <a16:creationId xmlns:a16="http://schemas.microsoft.com/office/drawing/2014/main" id="{BFC5B06E-B2D4-4D9A-94CF-C7F6FCFDC09D}"/>
                </a:ext>
              </a:extLst>
            </p:cNvPr>
            <p:cNvGrpSpPr/>
            <p:nvPr/>
          </p:nvGrpSpPr>
          <p:grpSpPr>
            <a:xfrm>
              <a:off x="4393708" y="2614517"/>
              <a:ext cx="180000" cy="180000"/>
              <a:chOff x="3121851" y="2769787"/>
              <a:chExt cx="215805" cy="215805"/>
            </a:xfrm>
          </p:grpSpPr>
          <p:cxnSp>
            <p:nvCxnSpPr>
              <p:cNvPr id="12" name="Straight Connector 4">
                <a:extLst>
                  <a:ext uri="{FF2B5EF4-FFF2-40B4-BE49-F238E27FC236}">
                    <a16:creationId xmlns:a16="http://schemas.microsoft.com/office/drawing/2014/main" id="{A63DC0BC-53CE-4C31-AA14-880020212559}"/>
                  </a:ext>
                </a:extLst>
              </p:cNvPr>
              <p:cNvCxnSpPr/>
              <p:nvPr/>
            </p:nvCxnSpPr>
            <p:spPr>
              <a:xfrm>
                <a:off x="3229754" y="2769787"/>
                <a:ext cx="0" cy="215805"/>
              </a:xfrm>
              <a:prstGeom prst="line">
                <a:avLst/>
              </a:prstGeom>
              <a:ln w="19050">
                <a:solidFill>
                  <a:srgbClr val="00BBD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20">
                <a:extLst>
                  <a:ext uri="{FF2B5EF4-FFF2-40B4-BE49-F238E27FC236}">
                    <a16:creationId xmlns:a16="http://schemas.microsoft.com/office/drawing/2014/main" id="{FD084D45-A128-4036-8084-7FD91CC78DC1}"/>
                  </a:ext>
                </a:extLst>
              </p:cNvPr>
              <p:cNvCxnSpPr/>
              <p:nvPr/>
            </p:nvCxnSpPr>
            <p:spPr>
              <a:xfrm rot="16200000">
                <a:off x="3229754" y="2769786"/>
                <a:ext cx="0" cy="215805"/>
              </a:xfrm>
              <a:prstGeom prst="line">
                <a:avLst/>
              </a:prstGeom>
              <a:ln w="19050">
                <a:solidFill>
                  <a:srgbClr val="00BBD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5775E2D-D71C-4138-AB69-F27B7A4B0A31}"/>
                </a:ext>
              </a:extLst>
            </p:cNvPr>
            <p:cNvSpPr/>
            <p:nvPr/>
          </p:nvSpPr>
          <p:spPr>
            <a:xfrm>
              <a:off x="4222944" y="4037130"/>
              <a:ext cx="180000" cy="180000"/>
            </a:xfrm>
            <a:prstGeom prst="rect">
              <a:avLst/>
            </a:prstGeom>
            <a:solidFill>
              <a:srgbClr val="029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58508BC-D2F4-411C-8764-501700C129FE}"/>
                </a:ext>
              </a:extLst>
            </p:cNvPr>
            <p:cNvSpPr/>
            <p:nvPr/>
          </p:nvSpPr>
          <p:spPr>
            <a:xfrm>
              <a:off x="5485671" y="2605281"/>
              <a:ext cx="360000" cy="360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8958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16" name="Oval 19">
              <a:extLst>
                <a:ext uri="{FF2B5EF4-FFF2-40B4-BE49-F238E27FC236}">
                  <a16:creationId xmlns:a16="http://schemas.microsoft.com/office/drawing/2014/main" id="{96B7327D-2320-4D11-8A82-6435FFBB3C85}"/>
                </a:ext>
              </a:extLst>
            </p:cNvPr>
            <p:cNvSpPr/>
            <p:nvPr/>
          </p:nvSpPr>
          <p:spPr>
            <a:xfrm>
              <a:off x="4495671" y="376713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677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>
            <a:extLst>
              <a:ext uri="{FF2B5EF4-FFF2-40B4-BE49-F238E27FC236}">
                <a16:creationId xmlns:a16="http://schemas.microsoft.com/office/drawing/2014/main" id="{0973D924-184A-4B47-8AFD-778C70DD3FCC}"/>
              </a:ext>
            </a:extLst>
          </p:cNvPr>
          <p:cNvSpPr>
            <a:spLocks/>
          </p:cNvSpPr>
          <p:nvPr/>
        </p:nvSpPr>
        <p:spPr bwMode="auto">
          <a:xfrm>
            <a:off x="614010" y="356255"/>
            <a:ext cx="6237288" cy="419100"/>
          </a:xfrm>
          <a:custGeom>
            <a:avLst/>
            <a:gdLst>
              <a:gd name="T0" fmla="*/ 6237287 w 21600"/>
              <a:gd name="T1" fmla="*/ 419100 h 21600"/>
              <a:gd name="T2" fmla="*/ 6237287 w 21600"/>
              <a:gd name="T3" fmla="*/ 419100 h 21600"/>
              <a:gd name="T4" fmla="*/ 6237287 w 21600"/>
              <a:gd name="T5" fmla="*/ 419100 h 21600"/>
              <a:gd name="T6" fmla="*/ 6237287 w 21600"/>
              <a:gd name="T7" fmla="*/ 4191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SPECK32/64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的多差分攻击</a:t>
            </a:r>
          </a:p>
        </p:txBody>
      </p:sp>
      <p:sp>
        <p:nvSpPr>
          <p:cNvPr id="3" name="AutoShape 6">
            <a:extLst>
              <a:ext uri="{FF2B5EF4-FFF2-40B4-BE49-F238E27FC236}">
                <a16:creationId xmlns:a16="http://schemas.microsoft.com/office/drawing/2014/main" id="{1211372F-2D6B-419B-8DB1-9F7E0B5791BD}"/>
              </a:ext>
            </a:extLst>
          </p:cNvPr>
          <p:cNvSpPr>
            <a:spLocks/>
          </p:cNvSpPr>
          <p:nvPr/>
        </p:nvSpPr>
        <p:spPr bwMode="auto">
          <a:xfrm>
            <a:off x="630678" y="765972"/>
            <a:ext cx="3890169" cy="139700"/>
          </a:xfrm>
          <a:custGeom>
            <a:avLst/>
            <a:gdLst>
              <a:gd name="T0" fmla="*/ 3890169 w 21600"/>
              <a:gd name="T1" fmla="*/ 139700 h 21600"/>
              <a:gd name="T2" fmla="*/ 3890169 w 21600"/>
              <a:gd name="T3" fmla="*/ 139700 h 21600"/>
              <a:gd name="T4" fmla="*/ 3890169 w 21600"/>
              <a:gd name="T5" fmla="*/ 139700 h 21600"/>
              <a:gd name="T6" fmla="*/ 3890169 w 21600"/>
              <a:gd name="T7" fmla="*/ 1397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1pPr>
            <a:lvl2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2pPr>
            <a:lvl3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3pPr>
            <a:lvl4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4pPr>
            <a:lvl5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5pPr>
            <a:lvl6pPr marL="18288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6pPr>
            <a:lvl7pPr marL="22860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7pPr>
            <a:lvl8pPr marL="27432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8pPr>
            <a:lvl9pPr marL="32004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9pPr>
          </a:lstStyle>
          <a:p>
            <a:pPr algn="l"/>
            <a:r>
              <a:rPr lang="en-US" altLang="zh-CN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Multiple Differential Attacks on Speck32/64</a:t>
            </a:r>
            <a:endParaRPr lang="zh-CN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AutoShape 7">
            <a:extLst>
              <a:ext uri="{FF2B5EF4-FFF2-40B4-BE49-F238E27FC236}">
                <a16:creationId xmlns:a16="http://schemas.microsoft.com/office/drawing/2014/main" id="{30705742-7DC6-4314-A816-F88CA89D9A89}"/>
              </a:ext>
            </a:extLst>
          </p:cNvPr>
          <p:cNvSpPr>
            <a:spLocks/>
          </p:cNvSpPr>
          <p:nvPr/>
        </p:nvSpPr>
        <p:spPr bwMode="auto">
          <a:xfrm>
            <a:off x="475103" y="299898"/>
            <a:ext cx="78582" cy="642144"/>
          </a:xfrm>
          <a:custGeom>
            <a:avLst/>
            <a:gdLst>
              <a:gd name="T0" fmla="*/ 78582 w 21600"/>
              <a:gd name="T1" fmla="*/ 642144 h 21600"/>
              <a:gd name="T2" fmla="*/ 78582 w 21600"/>
              <a:gd name="T3" fmla="*/ 642144 h 21600"/>
              <a:gd name="T4" fmla="*/ 78582 w 21600"/>
              <a:gd name="T5" fmla="*/ 642144 h 21600"/>
              <a:gd name="T6" fmla="*/ 78582 w 21600"/>
              <a:gd name="T7" fmla="*/ 6421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8F6CB0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algn="ctr" eaLnBrk="1">
              <a:defRPr/>
            </a:pPr>
            <a:endParaRPr lang="zh-CN" altLang="en-US" sz="900"/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8D07FAC0-8DF7-4F28-AC3C-8849C4CE4658}"/>
              </a:ext>
            </a:extLst>
          </p:cNvPr>
          <p:cNvSpPr>
            <a:spLocks noChangeShapeType="1"/>
          </p:cNvSpPr>
          <p:nvPr/>
        </p:nvSpPr>
        <p:spPr bwMode="auto">
          <a:xfrm>
            <a:off x="500503" y="1040467"/>
            <a:ext cx="11160000" cy="0"/>
          </a:xfrm>
          <a:prstGeom prst="line">
            <a:avLst/>
          </a:prstGeom>
          <a:noFill/>
          <a:ln w="25400" cap="flat" cmpd="sng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1">
              <a:defRPr/>
            </a:pPr>
            <a:endParaRPr lang="es-ES" sz="2800">
              <a:effectLst>
                <a:outerShdw blurRad="38100" dist="38100" dir="2700000" algn="tl">
                  <a:srgbClr val="DDDDDD"/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B9F8E896-0E19-4736-A2A5-F445A5409CED}"/>
              </a:ext>
            </a:extLst>
          </p:cNvPr>
          <p:cNvGrpSpPr/>
          <p:nvPr/>
        </p:nvGrpSpPr>
        <p:grpSpPr>
          <a:xfrm>
            <a:off x="2900342" y="1862104"/>
            <a:ext cx="6391316" cy="707840"/>
            <a:chOff x="2581877" y="2183118"/>
            <a:chExt cx="6391316" cy="707840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E171D2F5-658A-4BAE-8CAB-EEC358A2D76D}"/>
                </a:ext>
              </a:extLst>
            </p:cNvPr>
            <p:cNvGrpSpPr/>
            <p:nvPr/>
          </p:nvGrpSpPr>
          <p:grpSpPr>
            <a:xfrm>
              <a:off x="4592243" y="2392357"/>
              <a:ext cx="540196" cy="470718"/>
              <a:chOff x="3732654" y="3699177"/>
              <a:chExt cx="905813" cy="789311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5ACF2C18-CB84-47EF-9A14-1875F43334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91412" y="3910063"/>
                <a:ext cx="347055" cy="578425"/>
              </a:xfrm>
              <a:prstGeom prst="rect">
                <a:avLst/>
              </a:prstGeom>
            </p:spPr>
          </p:pic>
          <p:pic>
            <p:nvPicPr>
              <p:cNvPr id="45" name="图片 44">
                <a:extLst>
                  <a:ext uri="{FF2B5EF4-FFF2-40B4-BE49-F238E27FC236}">
                    <a16:creationId xmlns:a16="http://schemas.microsoft.com/office/drawing/2014/main" id="{D0D910D7-B4C6-4B1C-B75E-D5321622F9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6351"/>
              <a:stretch/>
            </p:blipFill>
            <p:spPr>
              <a:xfrm>
                <a:off x="3732654" y="3699177"/>
                <a:ext cx="610746" cy="732147"/>
              </a:xfrm>
              <a:prstGeom prst="rect">
                <a:avLst/>
              </a:prstGeom>
            </p:spPr>
          </p:pic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9F8FCC29-E08B-472D-957F-D791CD531726}"/>
                </a:ext>
              </a:extLst>
            </p:cNvPr>
            <p:cNvGrpSpPr/>
            <p:nvPr/>
          </p:nvGrpSpPr>
          <p:grpSpPr>
            <a:xfrm>
              <a:off x="6509065" y="2392357"/>
              <a:ext cx="570211" cy="468446"/>
              <a:chOff x="4746114" y="3699177"/>
              <a:chExt cx="956143" cy="785501"/>
            </a:xfrm>
          </p:grpSpPr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5CCF2552-EB63-4B18-A723-43C6E16663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76670" y="3924696"/>
                <a:ext cx="425587" cy="559982"/>
              </a:xfrm>
              <a:prstGeom prst="rect">
                <a:avLst/>
              </a:prstGeom>
            </p:spPr>
          </p:pic>
          <p:pic>
            <p:nvPicPr>
              <p:cNvPr id="47" name="图片 46">
                <a:extLst>
                  <a:ext uri="{FF2B5EF4-FFF2-40B4-BE49-F238E27FC236}">
                    <a16:creationId xmlns:a16="http://schemas.microsoft.com/office/drawing/2014/main" id="{FC3DEBCE-0B10-45BB-A497-E7EC735B5F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6351"/>
              <a:stretch/>
            </p:blipFill>
            <p:spPr>
              <a:xfrm>
                <a:off x="4746114" y="3699177"/>
                <a:ext cx="610746" cy="732147"/>
              </a:xfrm>
              <a:prstGeom prst="rect">
                <a:avLst/>
              </a:prstGeom>
            </p:spPr>
          </p:pic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839272BF-1D0E-4D09-BF35-02A5408528D1}"/>
                </a:ext>
              </a:extLst>
            </p:cNvPr>
            <p:cNvGrpSpPr/>
            <p:nvPr/>
          </p:nvGrpSpPr>
          <p:grpSpPr>
            <a:xfrm>
              <a:off x="8423432" y="2392357"/>
              <a:ext cx="549761" cy="498601"/>
              <a:chOff x="5831964" y="3699177"/>
              <a:chExt cx="921853" cy="836066"/>
            </a:xfrm>
          </p:grpSpPr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094FB9F5-6BF6-4B9F-9972-072F4AC5B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57817" y="3906301"/>
                <a:ext cx="396000" cy="628942"/>
              </a:xfrm>
              <a:prstGeom prst="rect">
                <a:avLst/>
              </a:prstGeom>
            </p:spPr>
          </p:pic>
          <p:pic>
            <p:nvPicPr>
              <p:cNvPr id="53" name="图片 52">
                <a:extLst>
                  <a:ext uri="{FF2B5EF4-FFF2-40B4-BE49-F238E27FC236}">
                    <a16:creationId xmlns:a16="http://schemas.microsoft.com/office/drawing/2014/main" id="{19B22EA5-57A1-4EBA-BF3B-E26FDB680F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6351"/>
              <a:stretch/>
            </p:blipFill>
            <p:spPr>
              <a:xfrm>
                <a:off x="5831964" y="3699177"/>
                <a:ext cx="610746" cy="732147"/>
              </a:xfrm>
              <a:prstGeom prst="rect">
                <a:avLst/>
              </a:prstGeom>
            </p:spPr>
          </p:pic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660CADCD-5A3C-44AA-8BD8-BEA048929C93}"/>
                </a:ext>
              </a:extLst>
            </p:cNvPr>
            <p:cNvGrpSpPr/>
            <p:nvPr/>
          </p:nvGrpSpPr>
          <p:grpSpPr>
            <a:xfrm>
              <a:off x="2581877" y="2392357"/>
              <a:ext cx="642154" cy="436627"/>
              <a:chOff x="2652246" y="3699177"/>
              <a:chExt cx="1076780" cy="732147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8D5374B4-2E04-421A-AD88-75B1A9A06C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52246" y="3699177"/>
                <a:ext cx="829268" cy="732147"/>
              </a:xfrm>
              <a:prstGeom prst="rect">
                <a:avLst/>
              </a:prstGeom>
            </p:spPr>
          </p:pic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070C312C-B3A0-4266-AEFD-F5DCBF11FB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62816" t="66492" r="15643" b="11076"/>
              <a:stretch/>
            </p:blipFill>
            <p:spPr>
              <a:xfrm>
                <a:off x="3448507" y="4130078"/>
                <a:ext cx="280519" cy="301246"/>
              </a:xfrm>
              <a:prstGeom prst="rect">
                <a:avLst/>
              </a:prstGeom>
            </p:spPr>
          </p:pic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02B38BED-ED16-4F16-8104-5AFEC0BA338A}"/>
                </a:ext>
              </a:extLst>
            </p:cNvPr>
            <p:cNvGrpSpPr/>
            <p:nvPr/>
          </p:nvGrpSpPr>
          <p:grpSpPr>
            <a:xfrm>
              <a:off x="3268494" y="2197174"/>
              <a:ext cx="1215957" cy="430887"/>
              <a:chOff x="3268494" y="2197174"/>
              <a:chExt cx="1215957" cy="430887"/>
            </a:xfrm>
          </p:grpSpPr>
          <p:cxnSp>
            <p:nvCxnSpPr>
              <p:cNvPr id="30" name="直接箭头连接符 29">
                <a:extLst>
                  <a:ext uri="{FF2B5EF4-FFF2-40B4-BE49-F238E27FC236}">
                    <a16:creationId xmlns:a16="http://schemas.microsoft.com/office/drawing/2014/main" id="{21E9C721-1659-4D77-B335-C3CDACFE6EFB}"/>
                  </a:ext>
                </a:extLst>
              </p:cNvPr>
              <p:cNvCxnSpPr/>
              <p:nvPr/>
            </p:nvCxnSpPr>
            <p:spPr>
              <a:xfrm>
                <a:off x="3268494" y="2626468"/>
                <a:ext cx="121595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EC3B9A2C-87E2-436F-B08F-AE355DF72AD2}"/>
                  </a:ext>
                </a:extLst>
              </p:cNvPr>
              <p:cNvSpPr txBox="1"/>
              <p:nvPr/>
            </p:nvSpPr>
            <p:spPr>
              <a:xfrm>
                <a:off x="3360179" y="2197174"/>
                <a:ext cx="107753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Round1</a:t>
                </a:r>
                <a:endParaRPr lang="zh-CN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5197C19E-ACE7-4695-9F37-2F8100FFC33C}"/>
                </a:ext>
              </a:extLst>
            </p:cNvPr>
            <p:cNvGrpSpPr/>
            <p:nvPr/>
          </p:nvGrpSpPr>
          <p:grpSpPr>
            <a:xfrm>
              <a:off x="5225061" y="2191975"/>
              <a:ext cx="1215957" cy="430887"/>
              <a:chOff x="3268494" y="2197174"/>
              <a:chExt cx="1215957" cy="430887"/>
            </a:xfrm>
          </p:grpSpPr>
          <p:cxnSp>
            <p:nvCxnSpPr>
              <p:cNvPr id="79" name="直接箭头连接符 78">
                <a:extLst>
                  <a:ext uri="{FF2B5EF4-FFF2-40B4-BE49-F238E27FC236}">
                    <a16:creationId xmlns:a16="http://schemas.microsoft.com/office/drawing/2014/main" id="{763B00D9-90E3-4BFB-B8D1-7D59D147C9B3}"/>
                  </a:ext>
                </a:extLst>
              </p:cNvPr>
              <p:cNvCxnSpPr/>
              <p:nvPr/>
            </p:nvCxnSpPr>
            <p:spPr>
              <a:xfrm>
                <a:off x="3268494" y="2626468"/>
                <a:ext cx="121595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1304B051-66BF-4D92-995C-9E0B4B44CA45}"/>
                  </a:ext>
                </a:extLst>
              </p:cNvPr>
              <p:cNvSpPr txBox="1"/>
              <p:nvPr/>
            </p:nvSpPr>
            <p:spPr>
              <a:xfrm>
                <a:off x="3360179" y="2197174"/>
                <a:ext cx="107753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Round2</a:t>
                </a:r>
                <a:endParaRPr lang="zh-CN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B503B48F-27F6-4950-82B9-18C1FF8DC78C}"/>
                </a:ext>
              </a:extLst>
            </p:cNvPr>
            <p:cNvGrpSpPr/>
            <p:nvPr/>
          </p:nvGrpSpPr>
          <p:grpSpPr>
            <a:xfrm>
              <a:off x="7136830" y="2183118"/>
              <a:ext cx="1215957" cy="430887"/>
              <a:chOff x="3268494" y="2197174"/>
              <a:chExt cx="1215957" cy="430887"/>
            </a:xfrm>
          </p:grpSpPr>
          <p:cxnSp>
            <p:nvCxnSpPr>
              <p:cNvPr id="85" name="直接箭头连接符 84">
                <a:extLst>
                  <a:ext uri="{FF2B5EF4-FFF2-40B4-BE49-F238E27FC236}">
                    <a16:creationId xmlns:a16="http://schemas.microsoft.com/office/drawing/2014/main" id="{195595B4-3E70-432E-BC55-3752170409EE}"/>
                  </a:ext>
                </a:extLst>
              </p:cNvPr>
              <p:cNvCxnSpPr/>
              <p:nvPr/>
            </p:nvCxnSpPr>
            <p:spPr>
              <a:xfrm>
                <a:off x="3268494" y="2626468"/>
                <a:ext cx="121595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9E23FB64-1F3A-4A0D-916B-1D6003FB3341}"/>
                  </a:ext>
                </a:extLst>
              </p:cNvPr>
              <p:cNvSpPr txBox="1"/>
              <p:nvPr/>
            </p:nvSpPr>
            <p:spPr>
              <a:xfrm>
                <a:off x="3360179" y="2197174"/>
                <a:ext cx="107753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Round3</a:t>
                </a:r>
                <a:endParaRPr lang="zh-CN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37380150-9ABF-40A5-8AA4-DCF339194D46}"/>
              </a:ext>
            </a:extLst>
          </p:cNvPr>
          <p:cNvCxnSpPr>
            <a:cxnSpLocks/>
          </p:cNvCxnSpPr>
          <p:nvPr/>
        </p:nvCxnSpPr>
        <p:spPr>
          <a:xfrm>
            <a:off x="7397741" y="2539789"/>
            <a:ext cx="1295986" cy="7410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56BF1BC4-E89B-409C-A303-7ED4B008E4EF}"/>
              </a:ext>
            </a:extLst>
          </p:cNvPr>
          <p:cNvCxnSpPr>
            <a:cxnSpLocks/>
          </p:cNvCxnSpPr>
          <p:nvPr/>
        </p:nvCxnSpPr>
        <p:spPr>
          <a:xfrm flipV="1">
            <a:off x="7397741" y="2569945"/>
            <a:ext cx="1273511" cy="7109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2521244C-BDD8-4FFD-8067-FE71774E315E}"/>
              </a:ext>
            </a:extLst>
          </p:cNvPr>
          <p:cNvGrpSpPr/>
          <p:nvPr/>
        </p:nvGrpSpPr>
        <p:grpSpPr>
          <a:xfrm>
            <a:off x="3484612" y="2557652"/>
            <a:ext cx="5878743" cy="1221830"/>
            <a:chOff x="3166147" y="2878666"/>
            <a:chExt cx="5878743" cy="1221830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81CD92AB-17F8-47CF-8385-794DFDF4C298}"/>
                </a:ext>
              </a:extLst>
            </p:cNvPr>
            <p:cNvGrpSpPr/>
            <p:nvPr/>
          </p:nvGrpSpPr>
          <p:grpSpPr>
            <a:xfrm>
              <a:off x="8423432" y="3601895"/>
              <a:ext cx="621458" cy="498601"/>
              <a:chOff x="6832248" y="3699177"/>
              <a:chExt cx="1042076" cy="836066"/>
            </a:xfrm>
          </p:grpSpPr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2F5808FB-2C51-472C-9B06-DCE2D1E224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54710" y="3925262"/>
                <a:ext cx="519614" cy="609981"/>
              </a:xfrm>
              <a:prstGeom prst="rect">
                <a:avLst/>
              </a:prstGeom>
            </p:spPr>
          </p:pic>
          <p:pic>
            <p:nvPicPr>
              <p:cNvPr id="58" name="图片 57">
                <a:extLst>
                  <a:ext uri="{FF2B5EF4-FFF2-40B4-BE49-F238E27FC236}">
                    <a16:creationId xmlns:a16="http://schemas.microsoft.com/office/drawing/2014/main" id="{280298A4-CF72-44E0-ADDA-30426A7B10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6351"/>
              <a:stretch/>
            </p:blipFill>
            <p:spPr>
              <a:xfrm>
                <a:off x="6832248" y="3699177"/>
                <a:ext cx="610746" cy="732147"/>
              </a:xfrm>
              <a:prstGeom prst="rect">
                <a:avLst/>
              </a:prstGeom>
            </p:spPr>
          </p:pic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F01F62B2-5190-480B-9901-A8DEF24DB5A6}"/>
                </a:ext>
              </a:extLst>
            </p:cNvPr>
            <p:cNvGrpSpPr/>
            <p:nvPr/>
          </p:nvGrpSpPr>
          <p:grpSpPr>
            <a:xfrm>
              <a:off x="4592243" y="3601895"/>
              <a:ext cx="611990" cy="486943"/>
              <a:chOff x="3732654" y="4893002"/>
              <a:chExt cx="1026200" cy="816518"/>
            </a:xfrm>
          </p:grpSpPr>
          <p:pic>
            <p:nvPicPr>
              <p:cNvPr id="61" name="图片 60">
                <a:extLst>
                  <a:ext uri="{FF2B5EF4-FFF2-40B4-BE49-F238E27FC236}">
                    <a16:creationId xmlns:a16="http://schemas.microsoft.com/office/drawing/2014/main" id="{B2F954D0-3F4A-4B91-B05A-2971E6FA5F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55117"/>
              <a:stretch/>
            </p:blipFill>
            <p:spPr>
              <a:xfrm>
                <a:off x="4525634" y="5099539"/>
                <a:ext cx="233220" cy="609981"/>
              </a:xfrm>
              <a:prstGeom prst="rect">
                <a:avLst/>
              </a:prstGeom>
            </p:spPr>
          </p:pic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91B6314C-5E3F-45B6-8FF1-DE5D6C215374}"/>
                  </a:ext>
                </a:extLst>
              </p:cNvPr>
              <p:cNvGrpSpPr/>
              <p:nvPr/>
            </p:nvGrpSpPr>
            <p:grpSpPr>
              <a:xfrm>
                <a:off x="3732654" y="4893002"/>
                <a:ext cx="905813" cy="789311"/>
                <a:chOff x="3732654" y="3699177"/>
                <a:chExt cx="905813" cy="789311"/>
              </a:xfrm>
            </p:grpSpPr>
            <p:pic>
              <p:nvPicPr>
                <p:cNvPr id="64" name="图片 63">
                  <a:extLst>
                    <a:ext uri="{FF2B5EF4-FFF2-40B4-BE49-F238E27FC236}">
                      <a16:creationId xmlns:a16="http://schemas.microsoft.com/office/drawing/2014/main" id="{6134BA2C-CAD9-4820-93CF-F02D96435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291412" y="3910063"/>
                  <a:ext cx="347055" cy="578425"/>
                </a:xfrm>
                <a:prstGeom prst="rect">
                  <a:avLst/>
                </a:prstGeom>
              </p:spPr>
            </p:pic>
            <p:pic>
              <p:nvPicPr>
                <p:cNvPr id="65" name="图片 64">
                  <a:extLst>
                    <a:ext uri="{FF2B5EF4-FFF2-40B4-BE49-F238E27FC236}">
                      <a16:creationId xmlns:a16="http://schemas.microsoft.com/office/drawing/2014/main" id="{CB911896-0A95-4BF2-BB72-C135248ED3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26351"/>
                <a:stretch/>
              </p:blipFill>
              <p:spPr>
                <a:xfrm>
                  <a:off x="3732654" y="3699177"/>
                  <a:ext cx="610746" cy="73214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554A2170-FC0A-418D-A1AF-ED8DAAB72F4D}"/>
                </a:ext>
              </a:extLst>
            </p:cNvPr>
            <p:cNvGrpSpPr/>
            <p:nvPr/>
          </p:nvGrpSpPr>
          <p:grpSpPr>
            <a:xfrm>
              <a:off x="6509065" y="3601895"/>
              <a:ext cx="639753" cy="490847"/>
              <a:chOff x="4741734" y="4912589"/>
              <a:chExt cx="1072753" cy="823064"/>
            </a:xfrm>
          </p:grpSpPr>
          <p:pic>
            <p:nvPicPr>
              <p:cNvPr id="62" name="图片 61">
                <a:extLst>
                  <a:ext uri="{FF2B5EF4-FFF2-40B4-BE49-F238E27FC236}">
                    <a16:creationId xmlns:a16="http://schemas.microsoft.com/office/drawing/2014/main" id="{0A7D40AF-253D-483C-B9B6-2BB5DFC7B6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55117"/>
              <a:stretch/>
            </p:blipFill>
            <p:spPr>
              <a:xfrm>
                <a:off x="5581267" y="5125672"/>
                <a:ext cx="233220" cy="609981"/>
              </a:xfrm>
              <a:prstGeom prst="rect">
                <a:avLst/>
              </a:prstGeom>
            </p:spPr>
          </p:pic>
          <p:grpSp>
            <p:nvGrpSpPr>
              <p:cNvPr id="67" name="组合 66">
                <a:extLst>
                  <a:ext uri="{FF2B5EF4-FFF2-40B4-BE49-F238E27FC236}">
                    <a16:creationId xmlns:a16="http://schemas.microsoft.com/office/drawing/2014/main" id="{5DEFCCC6-B8E8-48D1-9BD1-5257A4FE87F1}"/>
                  </a:ext>
                </a:extLst>
              </p:cNvPr>
              <p:cNvGrpSpPr/>
              <p:nvPr/>
            </p:nvGrpSpPr>
            <p:grpSpPr>
              <a:xfrm>
                <a:off x="4741734" y="4912589"/>
                <a:ext cx="956143" cy="785501"/>
                <a:chOff x="4746114" y="3699177"/>
                <a:chExt cx="956143" cy="785501"/>
              </a:xfrm>
            </p:grpSpPr>
            <p:pic>
              <p:nvPicPr>
                <p:cNvPr id="68" name="图片 67">
                  <a:extLst>
                    <a:ext uri="{FF2B5EF4-FFF2-40B4-BE49-F238E27FC236}">
                      <a16:creationId xmlns:a16="http://schemas.microsoft.com/office/drawing/2014/main" id="{418AA16C-61D0-429C-B346-89F438BA10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76670" y="3924696"/>
                  <a:ext cx="425587" cy="559982"/>
                </a:xfrm>
                <a:prstGeom prst="rect">
                  <a:avLst/>
                </a:prstGeom>
              </p:spPr>
            </p:pic>
            <p:pic>
              <p:nvPicPr>
                <p:cNvPr id="69" name="图片 68">
                  <a:extLst>
                    <a:ext uri="{FF2B5EF4-FFF2-40B4-BE49-F238E27FC236}">
                      <a16:creationId xmlns:a16="http://schemas.microsoft.com/office/drawing/2014/main" id="{7E213F02-6242-4805-A7FB-AE425DD28D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26351"/>
                <a:stretch/>
              </p:blipFill>
              <p:spPr>
                <a:xfrm>
                  <a:off x="4746114" y="3699177"/>
                  <a:ext cx="610746" cy="732147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8BD980CE-2D97-4D95-8FFE-0E007E4E4CC7}"/>
                </a:ext>
              </a:extLst>
            </p:cNvPr>
            <p:cNvCxnSpPr/>
            <p:nvPr/>
          </p:nvCxnSpPr>
          <p:spPr>
            <a:xfrm>
              <a:off x="5225061" y="3792311"/>
              <a:ext cx="121595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>
              <a:extLst>
                <a:ext uri="{FF2B5EF4-FFF2-40B4-BE49-F238E27FC236}">
                  <a16:creationId xmlns:a16="http://schemas.microsoft.com/office/drawing/2014/main" id="{B70F88C9-FCD1-43C5-BA7B-B9821D31ECBB}"/>
                </a:ext>
              </a:extLst>
            </p:cNvPr>
            <p:cNvCxnSpPr/>
            <p:nvPr/>
          </p:nvCxnSpPr>
          <p:spPr>
            <a:xfrm>
              <a:off x="7159305" y="3792311"/>
              <a:ext cx="121595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5B1B629F-777C-4FB3-B38A-2D79B25F98BA}"/>
                </a:ext>
              </a:extLst>
            </p:cNvPr>
            <p:cNvGrpSpPr/>
            <p:nvPr/>
          </p:nvGrpSpPr>
          <p:grpSpPr>
            <a:xfrm>
              <a:off x="3166147" y="2878666"/>
              <a:ext cx="1329729" cy="857721"/>
              <a:chOff x="3166147" y="2878666"/>
              <a:chExt cx="1329729" cy="857721"/>
            </a:xfrm>
          </p:grpSpPr>
          <p:cxnSp>
            <p:nvCxnSpPr>
              <p:cNvPr id="87" name="直接箭头连接符 86">
                <a:extLst>
                  <a:ext uri="{FF2B5EF4-FFF2-40B4-BE49-F238E27FC236}">
                    <a16:creationId xmlns:a16="http://schemas.microsoft.com/office/drawing/2014/main" id="{273D5603-21F2-474C-B8EC-B9EB496571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66147" y="2966936"/>
                <a:ext cx="1329729" cy="7694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9" name="图片 48">
                <a:extLst>
                  <a:ext uri="{FF2B5EF4-FFF2-40B4-BE49-F238E27FC236}">
                    <a16:creationId xmlns:a16="http://schemas.microsoft.com/office/drawing/2014/main" id="{CDCCA322-D957-4ECE-9950-686D8D95D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84014" y="2878666"/>
                <a:ext cx="421121" cy="537292"/>
              </a:xfrm>
              <a:prstGeom prst="rect">
                <a:avLst/>
              </a:prstGeom>
            </p:spPr>
          </p:pic>
        </p:grpSp>
      </p:grpSp>
      <p:sp>
        <p:nvSpPr>
          <p:cNvPr id="111" name="文本框 110">
            <a:extLst>
              <a:ext uri="{FF2B5EF4-FFF2-40B4-BE49-F238E27FC236}">
                <a16:creationId xmlns:a16="http://schemas.microsoft.com/office/drawing/2014/main" id="{47CC6FE4-0034-4FC9-ACE3-94711C985899}"/>
              </a:ext>
            </a:extLst>
          </p:cNvPr>
          <p:cNvSpPr txBox="1"/>
          <p:nvPr/>
        </p:nvSpPr>
        <p:spPr>
          <a:xfrm>
            <a:off x="500503" y="3887851"/>
            <a:ext cx="1116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选定一个输入差分</a:t>
            </a:r>
            <a:r>
              <a:rPr lang="el-GR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Δ = 0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x0040/0000.</a:t>
            </a: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11698DD2-1C11-48DD-BBA3-98EC57E0203B}"/>
              </a:ext>
            </a:extLst>
          </p:cNvPr>
          <p:cNvGrpSpPr/>
          <p:nvPr/>
        </p:nvGrpSpPr>
        <p:grpSpPr>
          <a:xfrm>
            <a:off x="6719680" y="1166633"/>
            <a:ext cx="4814229" cy="5588174"/>
            <a:chOff x="6719680" y="1166633"/>
            <a:chExt cx="4814229" cy="5588174"/>
          </a:xfrm>
        </p:grpSpPr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13DE14CD-9DD1-4AEC-871C-6DF3A3B14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19680" y="1168077"/>
              <a:ext cx="4814229" cy="558673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E6BF3C23-4DD8-4254-AA50-949B9E838FF1}"/>
                </a:ext>
              </a:extLst>
            </p:cNvPr>
            <p:cNvSpPr txBox="1"/>
            <p:nvPr/>
          </p:nvSpPr>
          <p:spPr>
            <a:xfrm>
              <a:off x="11079939" y="1166633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[2]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0" name="矩形 69">
            <a:extLst>
              <a:ext uri="{FF2B5EF4-FFF2-40B4-BE49-F238E27FC236}">
                <a16:creationId xmlns:a16="http://schemas.microsoft.com/office/drawing/2014/main" id="{D533BF32-1D5A-4F31-A789-DA26C1CEBF7C}"/>
              </a:ext>
            </a:extLst>
          </p:cNvPr>
          <p:cNvSpPr/>
          <p:nvPr/>
        </p:nvSpPr>
        <p:spPr>
          <a:xfrm>
            <a:off x="6759483" y="3038387"/>
            <a:ext cx="4465946" cy="741093"/>
          </a:xfrm>
          <a:prstGeom prst="rect">
            <a:avLst/>
          </a:prstGeom>
          <a:noFill/>
          <a:ln w="28575">
            <a:solidFill>
              <a:srgbClr val="8F6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DB6C1EB1-3E21-4ED9-9CEE-476D05A8233A}"/>
              </a:ext>
            </a:extLst>
          </p:cNvPr>
          <p:cNvGrpSpPr/>
          <p:nvPr/>
        </p:nvGrpSpPr>
        <p:grpSpPr>
          <a:xfrm>
            <a:off x="500503" y="4321031"/>
            <a:ext cx="11160000" cy="430887"/>
            <a:chOff x="500503" y="4321031"/>
            <a:chExt cx="11160000" cy="430887"/>
          </a:xfrm>
        </p:grpSpPr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94CAB757-DCEB-443E-8899-F8669D8EA3BE}"/>
                </a:ext>
              </a:extLst>
            </p:cNvPr>
            <p:cNvSpPr txBox="1"/>
            <p:nvPr/>
          </p:nvSpPr>
          <p:spPr>
            <a:xfrm>
              <a:off x="500503" y="4321031"/>
              <a:ext cx="11160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0" indent="-342900" algn="just">
                <a:buFont typeface="Arial" panose="020B0604020202020204" pitchFamily="34" charset="0"/>
                <a:buChar char="•"/>
              </a:pPr>
              <a:r>
                <a:rPr lang="zh-CN" alt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计算轮函数的差分转移矩阵</a:t>
              </a:r>
              <a:r>
                <a:rPr lang="en-US" altLang="zh-CN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			     .</a:t>
              </a:r>
              <a:r>
                <a:rPr lang="en-US" altLang="zh-CN" sz="2200" baseline="300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[3]</a:t>
              </a:r>
              <a:endPara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ACF779EC-6BDF-49F7-97D4-75B6C7B97E7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27741" y="4345286"/>
              <a:ext cx="1592316" cy="343456"/>
              <a:chOff x="3006634" y="4584954"/>
              <a:chExt cx="5622956" cy="1212851"/>
            </a:xfrm>
          </p:grpSpPr>
          <p:pic>
            <p:nvPicPr>
              <p:cNvPr id="73" name="图片 72">
                <a:extLst>
                  <a:ext uri="{FF2B5EF4-FFF2-40B4-BE49-F238E27FC236}">
                    <a16:creationId xmlns:a16="http://schemas.microsoft.com/office/drawing/2014/main" id="{1FE5668F-2DA9-49F6-9521-2956F40F77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10707" y="4584954"/>
                <a:ext cx="3718883" cy="1143100"/>
              </a:xfrm>
              <a:prstGeom prst="rect">
                <a:avLst/>
              </a:prstGeom>
            </p:spPr>
          </p:pic>
          <p:pic>
            <p:nvPicPr>
              <p:cNvPr id="74" name="图片 73">
                <a:extLst>
                  <a:ext uri="{FF2B5EF4-FFF2-40B4-BE49-F238E27FC236}">
                    <a16:creationId xmlns:a16="http://schemas.microsoft.com/office/drawing/2014/main" id="{B14C6FBA-4BBB-47CD-AA1A-F42FA2DE9D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06634" y="4654705"/>
                <a:ext cx="1737512" cy="1143100"/>
              </a:xfrm>
              <a:prstGeom prst="rect">
                <a:avLst/>
              </a:prstGeom>
            </p:spPr>
          </p:pic>
        </p:grp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473B26ED-5310-47EB-A025-9029086036B1}"/>
              </a:ext>
            </a:extLst>
          </p:cNvPr>
          <p:cNvGrpSpPr/>
          <p:nvPr/>
        </p:nvGrpSpPr>
        <p:grpSpPr>
          <a:xfrm>
            <a:off x="500503" y="4733485"/>
            <a:ext cx="11160000" cy="430887"/>
            <a:chOff x="500503" y="4733485"/>
            <a:chExt cx="11160000" cy="430887"/>
          </a:xfrm>
        </p:grpSpPr>
        <p:sp>
          <p:nvSpPr>
            <p:cNvPr id="128" name="文本框 127">
              <a:extLst>
                <a:ext uri="{FF2B5EF4-FFF2-40B4-BE49-F238E27FC236}">
                  <a16:creationId xmlns:a16="http://schemas.microsoft.com/office/drawing/2014/main" id="{45473C8C-E83F-429A-9852-878F39DBBF52}"/>
                </a:ext>
              </a:extLst>
            </p:cNvPr>
            <p:cNvSpPr txBox="1"/>
            <p:nvPr/>
          </p:nvSpPr>
          <p:spPr>
            <a:xfrm>
              <a:off x="500503" y="4733485"/>
              <a:ext cx="11160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0" indent="-342900" algn="just">
                <a:buFont typeface="Arial" panose="020B0604020202020204" pitchFamily="34" charset="0"/>
                <a:buChar char="•"/>
              </a:pPr>
              <a:r>
                <a:rPr lang="zh-CN" alt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根据第</a:t>
              </a:r>
              <a:r>
                <a:rPr lang="en-US" altLang="zh-CN" sz="2200" i="1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i</a:t>
              </a:r>
              <a:r>
                <a:rPr lang="zh-CN" alt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轮差分分布</a:t>
              </a:r>
              <a:r>
                <a:rPr lang="en-US" altLang="zh-CN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			  </a:t>
              </a:r>
              <a:r>
                <a:rPr lang="zh-CN" alt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可以计算第</a:t>
              </a:r>
              <a:r>
                <a:rPr lang="en-US" altLang="zh-CN" sz="2200" i="1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i</a:t>
              </a:r>
              <a:r>
                <a:rPr lang="en-US" altLang="zh-CN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+1</a:t>
              </a:r>
              <a:r>
                <a:rPr lang="zh-CN" alt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轮差分分布</a:t>
              </a:r>
              <a:r>
                <a:rPr lang="en-US" altLang="zh-CN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			   , </a:t>
              </a:r>
              <a:r>
                <a:rPr lang="zh-CN" alt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进而到第</a:t>
              </a:r>
              <a:r>
                <a:rPr lang="en-US" altLang="zh-CN" sz="2200" i="1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n</a:t>
              </a:r>
              <a:r>
                <a:rPr lang="zh-CN" alt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轮</a:t>
              </a:r>
              <a:r>
                <a:rPr lang="en-US" altLang="zh-CN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.</a:t>
              </a:r>
            </a:p>
          </p:txBody>
        </p:sp>
        <p:pic>
          <p:nvPicPr>
            <p:cNvPr id="77" name="图片 76">
              <a:extLst>
                <a:ext uri="{FF2B5EF4-FFF2-40B4-BE49-F238E27FC236}">
                  <a16:creationId xmlns:a16="http://schemas.microsoft.com/office/drawing/2014/main" id="{83076164-F074-41D4-B42B-2D4756D3A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255421" y="4771374"/>
              <a:ext cx="1116725" cy="327600"/>
            </a:xfrm>
            <a:prstGeom prst="rect">
              <a:avLst/>
            </a:prstGeom>
          </p:spPr>
        </p:pic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F5351663-56C0-4CD5-B9D9-A8EF831F8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77397" y="4773389"/>
              <a:ext cx="1458000" cy="324000"/>
            </a:xfrm>
            <a:prstGeom prst="rect">
              <a:avLst/>
            </a:prstGeom>
          </p:spPr>
        </p:pic>
      </p:grpSp>
      <p:sp>
        <p:nvSpPr>
          <p:cNvPr id="132" name="文本框 131">
            <a:extLst>
              <a:ext uri="{FF2B5EF4-FFF2-40B4-BE49-F238E27FC236}">
                <a16:creationId xmlns:a16="http://schemas.microsoft.com/office/drawing/2014/main" id="{73D81A14-C853-4C62-9F89-5F2660D310A0}"/>
              </a:ext>
            </a:extLst>
          </p:cNvPr>
          <p:cNvSpPr txBox="1"/>
          <p:nvPr/>
        </p:nvSpPr>
        <p:spPr>
          <a:xfrm>
            <a:off x="506294" y="5171728"/>
            <a:ext cx="1116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结果：计算出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SPECK32/64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差分分布表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(DDT)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的一行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36C9D320-9C9C-4BC9-A3B1-35804CF17774}"/>
              </a:ext>
            </a:extLst>
          </p:cNvPr>
          <p:cNvSpPr txBox="1"/>
          <p:nvPr/>
        </p:nvSpPr>
        <p:spPr>
          <a:xfrm>
            <a:off x="1678676" y="5809227"/>
            <a:ext cx="21351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b="1" dirty="0">
                <a:solidFill>
                  <a:srgbClr val="8F6C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70GB</a:t>
            </a:r>
            <a:r>
              <a:rPr lang="zh-CN" altLang="en-US" sz="2200" b="1" dirty="0">
                <a:solidFill>
                  <a:srgbClr val="8F6C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运行内存</a:t>
            </a:r>
            <a:endParaRPr lang="en-US" altLang="zh-CN" sz="2200" b="1" dirty="0">
              <a:solidFill>
                <a:srgbClr val="8F6CB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19407127-65BD-47B3-8D7A-830CC5052627}"/>
              </a:ext>
            </a:extLst>
          </p:cNvPr>
          <p:cNvSpPr txBox="1"/>
          <p:nvPr/>
        </p:nvSpPr>
        <p:spPr>
          <a:xfrm>
            <a:off x="4637124" y="5809227"/>
            <a:ext cx="21351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b="1" dirty="0">
                <a:solidFill>
                  <a:srgbClr val="8F6C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r>
              <a:rPr lang="zh-CN" altLang="en-US" sz="2200" b="1" dirty="0">
                <a:solidFill>
                  <a:srgbClr val="8F6C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天运行时间</a:t>
            </a:r>
            <a:endParaRPr lang="en-US" altLang="zh-CN" sz="2200" b="1" dirty="0">
              <a:solidFill>
                <a:srgbClr val="8F6CB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7B356AE1-5764-4D9D-913A-393FF9FF7593}"/>
              </a:ext>
            </a:extLst>
          </p:cNvPr>
          <p:cNvSpPr txBox="1"/>
          <p:nvPr/>
        </p:nvSpPr>
        <p:spPr>
          <a:xfrm>
            <a:off x="7595572" y="5809227"/>
            <a:ext cx="27338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>
                <a:solidFill>
                  <a:srgbClr val="8F6C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每轮产生</a:t>
            </a:r>
            <a:r>
              <a:rPr lang="en-US" altLang="zh-CN" sz="2200" b="1" dirty="0">
                <a:solidFill>
                  <a:srgbClr val="8F6C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34GB</a:t>
            </a:r>
            <a:r>
              <a:rPr lang="zh-CN" altLang="en-US" sz="2200" b="1" dirty="0">
                <a:solidFill>
                  <a:srgbClr val="8F6C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sz="2200" b="1" dirty="0">
              <a:solidFill>
                <a:srgbClr val="8F6CB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9C97D01C-983A-46F7-A109-8DA106D3D837}"/>
              </a:ext>
            </a:extLst>
          </p:cNvPr>
          <p:cNvGrpSpPr/>
          <p:nvPr/>
        </p:nvGrpSpPr>
        <p:grpSpPr>
          <a:xfrm>
            <a:off x="475103" y="1207751"/>
            <a:ext cx="6648465" cy="430887"/>
            <a:chOff x="553685" y="1285807"/>
            <a:chExt cx="6648465" cy="430887"/>
          </a:xfrm>
        </p:grpSpPr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77DD33DD-D9D1-445F-92C2-9A87CBD5CC9E}"/>
                </a:ext>
              </a:extLst>
            </p:cNvPr>
            <p:cNvSpPr txBox="1"/>
            <p:nvPr/>
          </p:nvSpPr>
          <p:spPr>
            <a:xfrm>
              <a:off x="811779" y="1285807"/>
              <a:ext cx="639037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纯差分攻击 </a:t>
              </a:r>
              <a:r>
                <a:rPr lang="en-US" altLang="zh-CN" sz="22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(Purely Differential Attacks)</a:t>
              </a:r>
            </a:p>
          </p:txBody>
        </p:sp>
        <p:sp>
          <p:nvSpPr>
            <p:cNvPr id="149" name="菱形 148">
              <a:extLst>
                <a:ext uri="{FF2B5EF4-FFF2-40B4-BE49-F238E27FC236}">
                  <a16:creationId xmlns:a16="http://schemas.microsoft.com/office/drawing/2014/main" id="{D07144CD-DA94-4E10-9EA6-F5EE9D71A79A}"/>
                </a:ext>
              </a:extLst>
            </p:cNvPr>
            <p:cNvSpPr/>
            <p:nvPr/>
          </p:nvSpPr>
          <p:spPr>
            <a:xfrm>
              <a:off x="553685" y="1375251"/>
              <a:ext cx="252000" cy="252000"/>
            </a:xfrm>
            <a:prstGeom prst="diamond">
              <a:avLst/>
            </a:prstGeom>
            <a:solidFill>
              <a:srgbClr val="8F6C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484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7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7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70" grpId="0" animBg="1"/>
      <p:bldP spid="70" grpId="1" animBg="1"/>
      <p:bldP spid="132" grpId="0"/>
      <p:bldP spid="133" grpId="0"/>
      <p:bldP spid="142" grpId="0"/>
      <p:bldP spid="14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6434A4FD-AEE5-458F-A16E-2079BE5BB309}"/>
              </a:ext>
            </a:extLst>
          </p:cNvPr>
          <p:cNvGrpSpPr/>
          <p:nvPr/>
        </p:nvGrpSpPr>
        <p:grpSpPr>
          <a:xfrm>
            <a:off x="475103" y="1207751"/>
            <a:ext cx="6648465" cy="430887"/>
            <a:chOff x="553685" y="1285807"/>
            <a:chExt cx="6648465" cy="43088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E2BD42C-A507-4D1D-8BAE-6DB619E27D52}"/>
                </a:ext>
              </a:extLst>
            </p:cNvPr>
            <p:cNvSpPr txBox="1"/>
            <p:nvPr/>
          </p:nvSpPr>
          <p:spPr>
            <a:xfrm>
              <a:off x="811779" y="1285807"/>
              <a:ext cx="639037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纯差分攻击 </a:t>
              </a:r>
              <a:r>
                <a:rPr lang="en-US" altLang="zh-CN" sz="22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(Purely Differential Attacks)</a:t>
              </a:r>
            </a:p>
          </p:txBody>
        </p:sp>
        <p:sp>
          <p:nvSpPr>
            <p:cNvPr id="10" name="菱形 9">
              <a:extLst>
                <a:ext uri="{FF2B5EF4-FFF2-40B4-BE49-F238E27FC236}">
                  <a16:creationId xmlns:a16="http://schemas.microsoft.com/office/drawing/2014/main" id="{045F823F-871F-41C8-8D7F-11854D98DADA}"/>
                </a:ext>
              </a:extLst>
            </p:cNvPr>
            <p:cNvSpPr/>
            <p:nvPr/>
          </p:nvSpPr>
          <p:spPr>
            <a:xfrm>
              <a:off x="553685" y="1375251"/>
              <a:ext cx="252000" cy="252000"/>
            </a:xfrm>
            <a:prstGeom prst="diamond">
              <a:avLst/>
            </a:prstGeom>
            <a:solidFill>
              <a:srgbClr val="8F6C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0973D924-184A-4B47-8AFD-778C70DD3FCC}"/>
              </a:ext>
            </a:extLst>
          </p:cNvPr>
          <p:cNvSpPr>
            <a:spLocks/>
          </p:cNvSpPr>
          <p:nvPr/>
        </p:nvSpPr>
        <p:spPr bwMode="auto">
          <a:xfrm>
            <a:off x="614010" y="356255"/>
            <a:ext cx="6237288" cy="419100"/>
          </a:xfrm>
          <a:custGeom>
            <a:avLst/>
            <a:gdLst>
              <a:gd name="T0" fmla="*/ 6237287 w 21600"/>
              <a:gd name="T1" fmla="*/ 419100 h 21600"/>
              <a:gd name="T2" fmla="*/ 6237287 w 21600"/>
              <a:gd name="T3" fmla="*/ 419100 h 21600"/>
              <a:gd name="T4" fmla="*/ 6237287 w 21600"/>
              <a:gd name="T5" fmla="*/ 419100 h 21600"/>
              <a:gd name="T6" fmla="*/ 6237287 w 21600"/>
              <a:gd name="T7" fmla="*/ 4191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SPECK32/64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的多差分攻击</a:t>
            </a:r>
          </a:p>
        </p:txBody>
      </p:sp>
      <p:sp>
        <p:nvSpPr>
          <p:cNvPr id="3" name="AutoShape 6">
            <a:extLst>
              <a:ext uri="{FF2B5EF4-FFF2-40B4-BE49-F238E27FC236}">
                <a16:creationId xmlns:a16="http://schemas.microsoft.com/office/drawing/2014/main" id="{1211372F-2D6B-419B-8DB1-9F7E0B5791BD}"/>
              </a:ext>
            </a:extLst>
          </p:cNvPr>
          <p:cNvSpPr>
            <a:spLocks/>
          </p:cNvSpPr>
          <p:nvPr/>
        </p:nvSpPr>
        <p:spPr bwMode="auto">
          <a:xfrm>
            <a:off x="630678" y="765972"/>
            <a:ext cx="3890169" cy="139700"/>
          </a:xfrm>
          <a:custGeom>
            <a:avLst/>
            <a:gdLst>
              <a:gd name="T0" fmla="*/ 3890169 w 21600"/>
              <a:gd name="T1" fmla="*/ 139700 h 21600"/>
              <a:gd name="T2" fmla="*/ 3890169 w 21600"/>
              <a:gd name="T3" fmla="*/ 139700 h 21600"/>
              <a:gd name="T4" fmla="*/ 3890169 w 21600"/>
              <a:gd name="T5" fmla="*/ 139700 h 21600"/>
              <a:gd name="T6" fmla="*/ 3890169 w 21600"/>
              <a:gd name="T7" fmla="*/ 1397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1pPr>
            <a:lvl2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2pPr>
            <a:lvl3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3pPr>
            <a:lvl4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4pPr>
            <a:lvl5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5pPr>
            <a:lvl6pPr marL="18288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6pPr>
            <a:lvl7pPr marL="22860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7pPr>
            <a:lvl8pPr marL="27432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8pPr>
            <a:lvl9pPr marL="32004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9pPr>
          </a:lstStyle>
          <a:p>
            <a:pPr algn="l"/>
            <a:r>
              <a:rPr lang="en-US" altLang="zh-CN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Multiple Differential Attacks on Speck32/64</a:t>
            </a:r>
            <a:endParaRPr lang="zh-CN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AutoShape 7">
            <a:extLst>
              <a:ext uri="{FF2B5EF4-FFF2-40B4-BE49-F238E27FC236}">
                <a16:creationId xmlns:a16="http://schemas.microsoft.com/office/drawing/2014/main" id="{30705742-7DC6-4314-A816-F88CA89D9A89}"/>
              </a:ext>
            </a:extLst>
          </p:cNvPr>
          <p:cNvSpPr>
            <a:spLocks/>
          </p:cNvSpPr>
          <p:nvPr/>
        </p:nvSpPr>
        <p:spPr bwMode="auto">
          <a:xfrm>
            <a:off x="475103" y="299898"/>
            <a:ext cx="78582" cy="642144"/>
          </a:xfrm>
          <a:custGeom>
            <a:avLst/>
            <a:gdLst>
              <a:gd name="T0" fmla="*/ 78582 w 21600"/>
              <a:gd name="T1" fmla="*/ 642144 h 21600"/>
              <a:gd name="T2" fmla="*/ 78582 w 21600"/>
              <a:gd name="T3" fmla="*/ 642144 h 21600"/>
              <a:gd name="T4" fmla="*/ 78582 w 21600"/>
              <a:gd name="T5" fmla="*/ 642144 h 21600"/>
              <a:gd name="T6" fmla="*/ 78582 w 21600"/>
              <a:gd name="T7" fmla="*/ 6421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8F6CB0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algn="ctr" eaLnBrk="1">
              <a:defRPr/>
            </a:pPr>
            <a:endParaRPr lang="zh-CN" altLang="en-US" sz="900"/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8D07FAC0-8DF7-4F28-AC3C-8849C4CE4658}"/>
              </a:ext>
            </a:extLst>
          </p:cNvPr>
          <p:cNvSpPr>
            <a:spLocks noChangeShapeType="1"/>
          </p:cNvSpPr>
          <p:nvPr/>
        </p:nvSpPr>
        <p:spPr bwMode="auto">
          <a:xfrm>
            <a:off x="500503" y="1040467"/>
            <a:ext cx="11160000" cy="0"/>
          </a:xfrm>
          <a:prstGeom prst="line">
            <a:avLst/>
          </a:prstGeom>
          <a:noFill/>
          <a:ln w="25400" cap="flat" cmpd="sng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1">
              <a:defRPr/>
            </a:pPr>
            <a:endParaRPr lang="es-ES" sz="2800">
              <a:effectLst>
                <a:outerShdw blurRad="38100" dist="38100" dir="2700000" algn="tl">
                  <a:srgbClr val="DDDDDD"/>
                </a:outerShdw>
              </a:effectLst>
              <a:cs typeface="+mn-ea"/>
              <a:sym typeface="+mn-lt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6D5E6522-944F-47E4-A0D0-10BE46B4E4BB}"/>
              </a:ext>
            </a:extLst>
          </p:cNvPr>
          <p:cNvSpPr txBox="1"/>
          <p:nvPr/>
        </p:nvSpPr>
        <p:spPr>
          <a:xfrm>
            <a:off x="500503" y="1912810"/>
            <a:ext cx="1116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随机生成差分为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Δ = 0x0040/0000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的明文对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294D6F8E-DD48-4FE5-B833-7DF4DE068E58}"/>
              </a:ext>
            </a:extLst>
          </p:cNvPr>
          <p:cNvSpPr txBox="1"/>
          <p:nvPr/>
        </p:nvSpPr>
        <p:spPr>
          <a:xfrm>
            <a:off x="500503" y="2466316"/>
            <a:ext cx="1116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利用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SPECK32/64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将明文对加密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轮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A1C5D5A9-5B02-4528-A5C8-C052107513F9}"/>
              </a:ext>
            </a:extLst>
          </p:cNvPr>
          <p:cNvSpPr txBox="1"/>
          <p:nvPr/>
        </p:nvSpPr>
        <p:spPr>
          <a:xfrm>
            <a:off x="500503" y="3019822"/>
            <a:ext cx="1116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观察密文对的差分分布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8BDB391-A7FA-4AFB-96AF-9C9E85114319}"/>
              </a:ext>
            </a:extLst>
          </p:cNvPr>
          <p:cNvGrpSpPr/>
          <p:nvPr/>
        </p:nvGrpSpPr>
        <p:grpSpPr>
          <a:xfrm>
            <a:off x="500503" y="3437136"/>
            <a:ext cx="11160000" cy="430887"/>
            <a:chOff x="500503" y="3197009"/>
            <a:chExt cx="11160000" cy="430887"/>
          </a:xfrm>
        </p:grpSpPr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AACB6E62-6E26-4F19-BC9E-B617C1BAD121}"/>
                </a:ext>
              </a:extLst>
            </p:cNvPr>
            <p:cNvSpPr txBox="1"/>
            <p:nvPr/>
          </p:nvSpPr>
          <p:spPr>
            <a:xfrm>
              <a:off x="500503" y="3197009"/>
              <a:ext cx="11160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/>
              <a:r>
                <a:rPr lang="en-US" altLang="zh-CN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    </a:t>
              </a:r>
              <a:r>
                <a:rPr lang="zh-CN" alt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随机密文对：服从均匀分布，每个差分出现概率为</a:t>
              </a:r>
              <a:r>
                <a:rPr lang="en-US" altLang="zh-CN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			   .</a:t>
              </a: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BC078005-9F94-4615-82F9-5128C0713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23568" y="3216465"/>
              <a:ext cx="1375494" cy="389447"/>
            </a:xfrm>
            <a:prstGeom prst="rect">
              <a:avLst/>
            </a:prstGeom>
          </p:spPr>
        </p:pic>
      </p:grpSp>
      <p:sp>
        <p:nvSpPr>
          <p:cNvPr id="83" name="文本框 82">
            <a:extLst>
              <a:ext uri="{FF2B5EF4-FFF2-40B4-BE49-F238E27FC236}">
                <a16:creationId xmlns:a16="http://schemas.microsoft.com/office/drawing/2014/main" id="{6A70AD86-4A25-431C-9060-B57895D6F7AE}"/>
              </a:ext>
            </a:extLst>
          </p:cNvPr>
          <p:cNvSpPr txBox="1"/>
          <p:nvPr/>
        </p:nvSpPr>
        <p:spPr>
          <a:xfrm>
            <a:off x="500503" y="3854450"/>
            <a:ext cx="11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真实密文对：服从差分分布表，其中概率最大的差分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0x0280/0080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出现概率约为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</a:rPr>
              <a:t>2</a:t>
            </a:r>
            <a:r>
              <a:rPr lang="en-US" altLang="zh-CN" sz="2400" baseline="30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−</a:t>
            </a:r>
            <a:r>
              <a:rPr lang="en-US" altLang="zh-CN" sz="2400" baseline="30000" dirty="0">
                <a:latin typeface="Times New Roman" panose="02020603050405020304" pitchFamily="18" charset="0"/>
                <a:ea typeface="仿宋" panose="02010609060101010101" pitchFamily="49" charset="-122"/>
              </a:rPr>
              <a:t>26.015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4A650993-F67C-4592-A9D7-9F6E3EAECEF7}"/>
              </a:ext>
            </a:extLst>
          </p:cNvPr>
          <p:cNvSpPr txBox="1"/>
          <p:nvPr/>
        </p:nvSpPr>
        <p:spPr>
          <a:xfrm>
            <a:off x="500503" y="4565198"/>
            <a:ext cx="1116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准确率：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轮 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—— 0.911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轮 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—— 0.758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轮 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—— 0.591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轮 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—— 0.512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A83A02E2-5918-4284-BF1E-93ABC7BFB315}"/>
              </a:ext>
            </a:extLst>
          </p:cNvPr>
          <p:cNvSpPr txBox="1"/>
          <p:nvPr/>
        </p:nvSpPr>
        <p:spPr>
          <a:xfrm>
            <a:off x="500503" y="5089520"/>
            <a:ext cx="1116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误差来源： 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 SPECK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算法不是完全马尔科夫的；</a:t>
            </a:r>
            <a:endParaRPr lang="en-US" altLang="zh-CN" sz="2200" dirty="0">
              <a:solidFill>
                <a:prstClr val="blac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4003CEC6-5D3A-42C3-97A0-99215EE47343}"/>
              </a:ext>
            </a:extLst>
          </p:cNvPr>
          <p:cNvSpPr txBox="1"/>
          <p:nvPr/>
        </p:nvSpPr>
        <p:spPr>
          <a:xfrm>
            <a:off x="500503" y="5516564"/>
            <a:ext cx="1116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				2. 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计算差分传递使用的双精度算法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Double-precision Arithmetic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有误差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28411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7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  <p:bldP spid="81" grpId="0"/>
      <p:bldP spid="83" grpId="0"/>
      <p:bldP spid="90" grpId="0"/>
      <p:bldP spid="91" grpId="0"/>
      <p:bldP spid="9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6434A4FD-AEE5-458F-A16E-2079BE5BB309}"/>
              </a:ext>
            </a:extLst>
          </p:cNvPr>
          <p:cNvGrpSpPr/>
          <p:nvPr/>
        </p:nvGrpSpPr>
        <p:grpSpPr>
          <a:xfrm>
            <a:off x="475103" y="1207137"/>
            <a:ext cx="6642371" cy="430887"/>
            <a:chOff x="553685" y="1285193"/>
            <a:chExt cx="6642371" cy="43088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E2BD42C-A507-4D1D-8BAE-6DB619E27D52}"/>
                </a:ext>
              </a:extLst>
            </p:cNvPr>
            <p:cNvSpPr txBox="1"/>
            <p:nvPr/>
          </p:nvSpPr>
          <p:spPr>
            <a:xfrm>
              <a:off x="805685" y="1285193"/>
              <a:ext cx="639037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广义差分攻击 </a:t>
              </a:r>
              <a:r>
                <a:rPr lang="en-US" altLang="zh-CN" sz="22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(General Differential Attacks)</a:t>
              </a:r>
            </a:p>
          </p:txBody>
        </p:sp>
        <p:sp>
          <p:nvSpPr>
            <p:cNvPr id="10" name="菱形 9">
              <a:extLst>
                <a:ext uri="{FF2B5EF4-FFF2-40B4-BE49-F238E27FC236}">
                  <a16:creationId xmlns:a16="http://schemas.microsoft.com/office/drawing/2014/main" id="{045F823F-871F-41C8-8D7F-11854D98DADA}"/>
                </a:ext>
              </a:extLst>
            </p:cNvPr>
            <p:cNvSpPr/>
            <p:nvPr/>
          </p:nvSpPr>
          <p:spPr>
            <a:xfrm>
              <a:off x="553685" y="1375251"/>
              <a:ext cx="252000" cy="252000"/>
            </a:xfrm>
            <a:prstGeom prst="diamond">
              <a:avLst/>
            </a:prstGeom>
            <a:solidFill>
              <a:srgbClr val="8F6C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0973D924-184A-4B47-8AFD-778C70DD3FCC}"/>
              </a:ext>
            </a:extLst>
          </p:cNvPr>
          <p:cNvSpPr>
            <a:spLocks/>
          </p:cNvSpPr>
          <p:nvPr/>
        </p:nvSpPr>
        <p:spPr bwMode="auto">
          <a:xfrm>
            <a:off x="614010" y="356255"/>
            <a:ext cx="6237288" cy="419100"/>
          </a:xfrm>
          <a:custGeom>
            <a:avLst/>
            <a:gdLst>
              <a:gd name="T0" fmla="*/ 6237287 w 21600"/>
              <a:gd name="T1" fmla="*/ 419100 h 21600"/>
              <a:gd name="T2" fmla="*/ 6237287 w 21600"/>
              <a:gd name="T3" fmla="*/ 419100 h 21600"/>
              <a:gd name="T4" fmla="*/ 6237287 w 21600"/>
              <a:gd name="T5" fmla="*/ 419100 h 21600"/>
              <a:gd name="T6" fmla="*/ 6237287 w 21600"/>
              <a:gd name="T7" fmla="*/ 4191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SPECK32/64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的多差分攻击</a:t>
            </a:r>
          </a:p>
        </p:txBody>
      </p:sp>
      <p:sp>
        <p:nvSpPr>
          <p:cNvPr id="3" name="AutoShape 6">
            <a:extLst>
              <a:ext uri="{FF2B5EF4-FFF2-40B4-BE49-F238E27FC236}">
                <a16:creationId xmlns:a16="http://schemas.microsoft.com/office/drawing/2014/main" id="{1211372F-2D6B-419B-8DB1-9F7E0B5791BD}"/>
              </a:ext>
            </a:extLst>
          </p:cNvPr>
          <p:cNvSpPr>
            <a:spLocks/>
          </p:cNvSpPr>
          <p:nvPr/>
        </p:nvSpPr>
        <p:spPr bwMode="auto">
          <a:xfrm>
            <a:off x="630678" y="765972"/>
            <a:ext cx="3890169" cy="139700"/>
          </a:xfrm>
          <a:custGeom>
            <a:avLst/>
            <a:gdLst>
              <a:gd name="T0" fmla="*/ 3890169 w 21600"/>
              <a:gd name="T1" fmla="*/ 139700 h 21600"/>
              <a:gd name="T2" fmla="*/ 3890169 w 21600"/>
              <a:gd name="T3" fmla="*/ 139700 h 21600"/>
              <a:gd name="T4" fmla="*/ 3890169 w 21600"/>
              <a:gd name="T5" fmla="*/ 139700 h 21600"/>
              <a:gd name="T6" fmla="*/ 3890169 w 21600"/>
              <a:gd name="T7" fmla="*/ 1397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1pPr>
            <a:lvl2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2pPr>
            <a:lvl3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3pPr>
            <a:lvl4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4pPr>
            <a:lvl5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5pPr>
            <a:lvl6pPr marL="18288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6pPr>
            <a:lvl7pPr marL="22860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7pPr>
            <a:lvl8pPr marL="27432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8pPr>
            <a:lvl9pPr marL="32004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9pPr>
          </a:lstStyle>
          <a:p>
            <a:pPr algn="l"/>
            <a:r>
              <a:rPr lang="en-US" altLang="zh-CN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Multiple Differential Attacks on Speck32/64</a:t>
            </a:r>
            <a:endParaRPr lang="zh-CN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AutoShape 7">
            <a:extLst>
              <a:ext uri="{FF2B5EF4-FFF2-40B4-BE49-F238E27FC236}">
                <a16:creationId xmlns:a16="http://schemas.microsoft.com/office/drawing/2014/main" id="{30705742-7DC6-4314-A816-F88CA89D9A89}"/>
              </a:ext>
            </a:extLst>
          </p:cNvPr>
          <p:cNvSpPr>
            <a:spLocks/>
          </p:cNvSpPr>
          <p:nvPr/>
        </p:nvSpPr>
        <p:spPr bwMode="auto">
          <a:xfrm>
            <a:off x="475103" y="299898"/>
            <a:ext cx="78582" cy="642144"/>
          </a:xfrm>
          <a:custGeom>
            <a:avLst/>
            <a:gdLst>
              <a:gd name="T0" fmla="*/ 78582 w 21600"/>
              <a:gd name="T1" fmla="*/ 642144 h 21600"/>
              <a:gd name="T2" fmla="*/ 78582 w 21600"/>
              <a:gd name="T3" fmla="*/ 642144 h 21600"/>
              <a:gd name="T4" fmla="*/ 78582 w 21600"/>
              <a:gd name="T5" fmla="*/ 642144 h 21600"/>
              <a:gd name="T6" fmla="*/ 78582 w 21600"/>
              <a:gd name="T7" fmla="*/ 6421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8F6CB0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algn="ctr" eaLnBrk="1">
              <a:defRPr/>
            </a:pPr>
            <a:endParaRPr lang="zh-CN" altLang="en-US" sz="900"/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8D07FAC0-8DF7-4F28-AC3C-8849C4CE4658}"/>
              </a:ext>
            </a:extLst>
          </p:cNvPr>
          <p:cNvSpPr>
            <a:spLocks noChangeShapeType="1"/>
          </p:cNvSpPr>
          <p:nvPr/>
        </p:nvSpPr>
        <p:spPr bwMode="auto">
          <a:xfrm>
            <a:off x="500503" y="1040467"/>
            <a:ext cx="11160000" cy="0"/>
          </a:xfrm>
          <a:prstGeom prst="line">
            <a:avLst/>
          </a:prstGeom>
          <a:noFill/>
          <a:ln w="25400" cap="flat" cmpd="sng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1">
              <a:defRPr/>
            </a:pPr>
            <a:endParaRPr lang="es-ES" sz="2800">
              <a:effectLst>
                <a:outerShdw blurRad="38100" dist="38100" dir="2700000" algn="tl">
                  <a:srgbClr val="DDDDDD"/>
                </a:outerShdw>
              </a:effectLst>
              <a:cs typeface="+mn-ea"/>
              <a:sym typeface="+mn-lt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6D5E6522-944F-47E4-A0D0-10BE46B4E4BB}"/>
              </a:ext>
            </a:extLst>
          </p:cNvPr>
          <p:cNvSpPr txBox="1"/>
          <p:nvPr/>
        </p:nvSpPr>
        <p:spPr>
          <a:xfrm>
            <a:off x="500503" y="1912810"/>
            <a:ext cx="1116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不考察密文对差分的分布，直接考察密文对的分布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F02376E-3B6C-4925-B040-8E57FD36BE24}"/>
              </a:ext>
            </a:extLst>
          </p:cNvPr>
          <p:cNvGrpSpPr/>
          <p:nvPr/>
        </p:nvGrpSpPr>
        <p:grpSpPr>
          <a:xfrm>
            <a:off x="500503" y="2412108"/>
            <a:ext cx="11160000" cy="430887"/>
            <a:chOff x="500503" y="2466316"/>
            <a:chExt cx="11160000" cy="430887"/>
          </a:xfrm>
        </p:grpSpPr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294D6F8E-DD48-4FE5-B833-7DF4DE068E58}"/>
                </a:ext>
              </a:extLst>
            </p:cNvPr>
            <p:cNvSpPr txBox="1"/>
            <p:nvPr/>
          </p:nvSpPr>
          <p:spPr>
            <a:xfrm>
              <a:off x="500503" y="2466316"/>
              <a:ext cx="11160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0" indent="-342900" algn="just">
                <a:buFont typeface="Arial" panose="020B0604020202020204" pitchFamily="34" charset="0"/>
                <a:buChar char="•"/>
              </a:pPr>
              <a:r>
                <a:rPr lang="zh-CN" alt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给定密文对</a:t>
              </a:r>
              <a:r>
                <a:rPr lang="en-US" altLang="zh-CN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				   </a:t>
              </a:r>
              <a:r>
                <a:rPr lang="zh-CN" alt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和输入差分</a:t>
              </a:r>
              <a:r>
                <a:rPr lang="en-US" altLang="zh-CN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   </a:t>
              </a:r>
              <a:r>
                <a:rPr lang="zh-CN" alt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，假设明文与密钥服从均匀分布</a:t>
              </a:r>
              <a:r>
                <a:rPr lang="en-US" altLang="zh-CN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.</a:t>
              </a:r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45E0D60-05AC-4876-BEEC-7EBE82394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5997" y="2510033"/>
              <a:ext cx="1598374" cy="343452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E6C5C27D-8DFF-48E6-A31E-4D5F54598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12200" y="2502617"/>
              <a:ext cx="223615" cy="342000"/>
            </a:xfrm>
            <a:prstGeom prst="rect">
              <a:avLst/>
            </a:prstGeom>
          </p:spPr>
        </p:pic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EC0C343-E9DD-426C-B829-11D196502ECD}"/>
              </a:ext>
            </a:extLst>
          </p:cNvPr>
          <p:cNvGrpSpPr/>
          <p:nvPr/>
        </p:nvGrpSpPr>
        <p:grpSpPr>
          <a:xfrm>
            <a:off x="500503" y="2911406"/>
            <a:ext cx="11160000" cy="430887"/>
            <a:chOff x="500503" y="3019822"/>
            <a:chExt cx="11160000" cy="430887"/>
          </a:xfrm>
        </p:grpSpPr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A1C5D5A9-5B02-4528-A5C8-C052107513F9}"/>
                </a:ext>
              </a:extLst>
            </p:cNvPr>
            <p:cNvSpPr txBox="1"/>
            <p:nvPr/>
          </p:nvSpPr>
          <p:spPr>
            <a:xfrm>
              <a:off x="500503" y="3019822"/>
              <a:ext cx="11160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0" indent="-342900" algn="just">
                <a:buFont typeface="Arial" panose="020B0604020202020204" pitchFamily="34" charset="0"/>
                <a:buChar char="•"/>
              </a:pPr>
              <a:r>
                <a:rPr lang="zh-CN" alt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在真实密文分布下观测到</a:t>
              </a:r>
              <a:r>
                <a:rPr lang="en-US" altLang="zh-CN" sz="2200" i="1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C</a:t>
              </a:r>
              <a:r>
                <a:rPr lang="zh-CN" alt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的可能性是</a:t>
              </a:r>
              <a:r>
                <a:rPr lang="en-US" altLang="zh-CN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						    .</a:t>
              </a: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141648C6-3609-4A3C-B2FD-C3F19BDEF932}"/>
                </a:ext>
              </a:extLst>
            </p:cNvPr>
            <p:cNvGrpSpPr/>
            <p:nvPr/>
          </p:nvGrpSpPr>
          <p:grpSpPr>
            <a:xfrm>
              <a:off x="5629709" y="3047750"/>
              <a:ext cx="2525142" cy="351728"/>
              <a:chOff x="2105643" y="3536526"/>
              <a:chExt cx="2525142" cy="351728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139B9700-8344-4A94-A9F8-BDE8137B30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05643" y="3546254"/>
                <a:ext cx="1123338" cy="342000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6E43C863-2A18-422E-BE6B-391CF65ACD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10078" y="3536526"/>
                <a:ext cx="1120707" cy="342000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6C178B96-945A-4A99-A721-0474FCA2AC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33076" y="3546254"/>
                <a:ext cx="242031" cy="342000"/>
              </a:xfrm>
              <a:prstGeom prst="rect">
                <a:avLst/>
              </a:prstGeom>
            </p:spPr>
          </p:pic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DE8E46C-204A-4888-B689-6878C200F4EE}"/>
              </a:ext>
            </a:extLst>
          </p:cNvPr>
          <p:cNvGrpSpPr/>
          <p:nvPr/>
        </p:nvGrpSpPr>
        <p:grpSpPr>
          <a:xfrm>
            <a:off x="500503" y="3278624"/>
            <a:ext cx="11160000" cy="769441"/>
            <a:chOff x="500503" y="3432610"/>
            <a:chExt cx="11160000" cy="769441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E7C8B01-732B-485E-B6D8-A489EC151C39}"/>
                </a:ext>
              </a:extLst>
            </p:cNvPr>
            <p:cNvSpPr txBox="1"/>
            <p:nvPr/>
          </p:nvSpPr>
          <p:spPr>
            <a:xfrm>
              <a:off x="500503" y="3432610"/>
              <a:ext cx="11160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/>
              <a:r>
                <a:rPr lang="en-US" altLang="zh-CN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    </a:t>
              </a:r>
              <a:r>
                <a:rPr lang="en-US" altLang="zh-CN" sz="2200" i="1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b</a:t>
              </a:r>
              <a:r>
                <a:rPr lang="zh-CN" alt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是分组长度，</a:t>
              </a:r>
              <a:r>
                <a:rPr lang="en-US" altLang="zh-CN" sz="2200" i="1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k</a:t>
              </a:r>
              <a:r>
                <a:rPr lang="zh-CN" alt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是密钥长度。</a:t>
              </a:r>
              <a:r>
                <a:rPr lang="en-US" altLang="zh-CN" sz="2200" i="1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N</a:t>
              </a:r>
              <a:r>
                <a:rPr lang="zh-CN" alt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是使得</a:t>
              </a:r>
              <a:r>
                <a:rPr lang="en-US" altLang="zh-CN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				    </a:t>
              </a:r>
              <a:r>
                <a:rPr lang="zh-CN" alt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和</a:t>
              </a:r>
              <a:r>
                <a:rPr lang="en-US" altLang="zh-CN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					  </a:t>
              </a:r>
              <a:r>
                <a:rPr lang="zh-CN" alt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成立的密钥与</a:t>
              </a:r>
              <a:endPara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pPr lvl="0" algn="just"/>
              <a:r>
                <a:rPr lang="en-US" altLang="zh-CN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    </a:t>
              </a:r>
              <a:r>
                <a:rPr lang="zh-CN" alt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明文对</a:t>
              </a:r>
              <a:r>
                <a:rPr lang="en-US" altLang="zh-CN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2200" i="1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K</a:t>
              </a:r>
              <a:r>
                <a:rPr lang="en-US" altLang="zh-CN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, </a:t>
              </a:r>
              <a:r>
                <a:rPr lang="en-US" altLang="zh-CN" sz="2200" i="1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P</a:t>
              </a:r>
              <a:r>
                <a:rPr lang="en-US" altLang="zh-CN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)</a:t>
              </a:r>
              <a:r>
                <a:rPr lang="zh-CN" alt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的数量，也就是能将</a:t>
              </a:r>
              <a:r>
                <a:rPr lang="en-US" altLang="zh-CN" sz="2200" i="1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C</a:t>
              </a:r>
              <a:r>
                <a:rPr lang="zh-CN" alt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解密为差分为</a:t>
              </a:r>
              <a:r>
                <a:rPr lang="en-US" altLang="zh-CN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	 </a:t>
              </a:r>
              <a:r>
                <a:rPr lang="zh-CN" alt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的明文对的密钥的数量</a:t>
              </a:r>
              <a:r>
                <a:rPr lang="en-US" altLang="zh-CN" sz="2200" i="1" dirty="0" err="1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2200" baseline="-25000" dirty="0" err="1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keys</a:t>
              </a:r>
              <a:r>
                <a:rPr lang="en-US" altLang="zh-CN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2200" i="1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C</a:t>
              </a:r>
              <a:r>
                <a:rPr lang="en-US" altLang="zh-CN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).</a:t>
              </a: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A4B8223-1736-4D8D-A070-0A334F78C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10253" y="3486032"/>
              <a:ext cx="1641600" cy="34200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0FEC2123-3A98-4BBD-B628-07F0A7FC6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94497" y="3489025"/>
              <a:ext cx="2223000" cy="342000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55757E58-3079-4AE0-9AD5-CB583A008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1842" y="3808909"/>
              <a:ext cx="223615" cy="342000"/>
            </a:xfrm>
            <a:prstGeom prst="rect">
              <a:avLst/>
            </a:prstGeom>
          </p:spPr>
        </p:pic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990AD66-E098-4BC3-877E-D7CD83F1FB9C}"/>
              </a:ext>
            </a:extLst>
          </p:cNvPr>
          <p:cNvGrpSpPr/>
          <p:nvPr/>
        </p:nvGrpSpPr>
        <p:grpSpPr>
          <a:xfrm>
            <a:off x="475103" y="4146956"/>
            <a:ext cx="11160000" cy="430887"/>
            <a:chOff x="475103" y="4235183"/>
            <a:chExt cx="11160000" cy="430887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74D8A8ED-CF9D-4350-A4B3-784E12633811}"/>
                </a:ext>
              </a:extLst>
            </p:cNvPr>
            <p:cNvSpPr txBox="1"/>
            <p:nvPr/>
          </p:nvSpPr>
          <p:spPr>
            <a:xfrm>
              <a:off x="475103" y="4235183"/>
              <a:ext cx="11160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0" indent="-342900" algn="just">
                <a:buFont typeface="Arial" panose="020B0604020202020204" pitchFamily="34" charset="0"/>
                <a:buChar char="•"/>
              </a:pPr>
              <a:r>
                <a:rPr lang="zh-CN" alt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在随机密文分布下观测到</a:t>
              </a:r>
              <a:r>
                <a:rPr lang="en-US" altLang="zh-CN" sz="2200" i="1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C</a:t>
              </a:r>
              <a:r>
                <a:rPr lang="zh-CN" alt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的可能性是</a:t>
              </a:r>
              <a:r>
                <a:rPr lang="en-US" altLang="zh-CN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								 .</a:t>
              </a:r>
            </a:p>
          </p:txBody>
        </p: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BF2072E7-A01A-4930-9B73-BBBD41DB0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90797" y="4301299"/>
              <a:ext cx="3264784" cy="342000"/>
            </a:xfrm>
            <a:prstGeom prst="rect">
              <a:avLst/>
            </a:prstGeom>
          </p:spPr>
        </p:pic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61140175-56EF-4551-A2BB-939118FE044D}"/>
              </a:ext>
            </a:extLst>
          </p:cNvPr>
          <p:cNvSpPr txBox="1"/>
          <p:nvPr/>
        </p:nvSpPr>
        <p:spPr>
          <a:xfrm>
            <a:off x="500503" y="4534494"/>
            <a:ext cx="1116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一对密文有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200" i="1" baseline="300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种情况，去除差分为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，即两个密文相同的情况，还有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200" baseline="300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200" i="1" baseline="300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−2</a:t>
            </a:r>
            <a:r>
              <a:rPr lang="en-US" altLang="zh-CN" sz="2200" i="1" baseline="300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种情况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AC622178-E05F-49B8-A29B-69957BCC2459}"/>
              </a:ext>
            </a:extLst>
          </p:cNvPr>
          <p:cNvGrpSpPr/>
          <p:nvPr/>
        </p:nvGrpSpPr>
        <p:grpSpPr>
          <a:xfrm>
            <a:off x="475103" y="5094752"/>
            <a:ext cx="11160000" cy="430887"/>
            <a:chOff x="475103" y="5097545"/>
            <a:chExt cx="11160000" cy="430887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5817863-5A78-4AF1-81F8-434DB622BF49}"/>
                </a:ext>
              </a:extLst>
            </p:cNvPr>
            <p:cNvSpPr txBox="1"/>
            <p:nvPr/>
          </p:nvSpPr>
          <p:spPr>
            <a:xfrm>
              <a:off x="475103" y="5097545"/>
              <a:ext cx="11160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0" indent="-342900" algn="just">
                <a:buFont typeface="Arial" panose="020B0604020202020204" pitchFamily="34" charset="0"/>
                <a:buChar char="•"/>
              </a:pPr>
              <a:r>
                <a:rPr lang="zh-CN" alt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判断</a:t>
              </a:r>
              <a:r>
                <a:rPr lang="en-US" altLang="zh-CN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							    </a:t>
              </a:r>
              <a:r>
                <a:rPr lang="zh-CN" alt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，即</a:t>
              </a:r>
              <a:r>
                <a:rPr lang="en-US" altLang="zh-CN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									    </a:t>
              </a:r>
              <a:r>
                <a:rPr lang="zh-CN" alt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，是否成立</a:t>
              </a:r>
              <a:r>
                <a:rPr lang="en-US" altLang="zh-CN" sz="2200" dirty="0">
                  <a:solidFill>
                    <a:prstClr val="blac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.</a:t>
              </a: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86B502B2-CEC9-45CD-A352-F05E9C24F2AC}"/>
                </a:ext>
              </a:extLst>
            </p:cNvPr>
            <p:cNvGrpSpPr/>
            <p:nvPr/>
          </p:nvGrpSpPr>
          <p:grpSpPr>
            <a:xfrm>
              <a:off x="1492209" y="5141988"/>
              <a:ext cx="2990005" cy="351728"/>
              <a:chOff x="2124508" y="5141988"/>
              <a:chExt cx="2990005" cy="351728"/>
            </a:xfrm>
          </p:grpSpPr>
          <p:pic>
            <p:nvPicPr>
              <p:cNvPr id="38" name="图片 37">
                <a:extLst>
                  <a:ext uri="{FF2B5EF4-FFF2-40B4-BE49-F238E27FC236}">
                    <a16:creationId xmlns:a16="http://schemas.microsoft.com/office/drawing/2014/main" id="{B68E0B35-5F0B-41AD-BBC9-A63EFEAB9D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24508" y="5141988"/>
                <a:ext cx="1123338" cy="342000"/>
              </a:xfrm>
              <a:prstGeom prst="rect">
                <a:avLst/>
              </a:prstGeom>
            </p:spPr>
          </p:pic>
          <p:pic>
            <p:nvPicPr>
              <p:cNvPr id="39" name="图片 38">
                <a:extLst>
                  <a:ext uri="{FF2B5EF4-FFF2-40B4-BE49-F238E27FC236}">
                    <a16:creationId xmlns:a16="http://schemas.microsoft.com/office/drawing/2014/main" id="{D9A88CE9-EECB-4A99-9890-D95C17F09B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r="51714"/>
              <a:stretch/>
            </p:blipFill>
            <p:spPr>
              <a:xfrm>
                <a:off x="3538079" y="5151716"/>
                <a:ext cx="1576434" cy="342000"/>
              </a:xfrm>
              <a:prstGeom prst="rect">
                <a:avLst/>
              </a:prstGeom>
            </p:spPr>
          </p:pic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79B691A4-B113-4C1F-B5BC-0E270E2B57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96602" y="5141988"/>
                <a:ext cx="213092" cy="342000"/>
              </a:xfrm>
              <a:prstGeom prst="rect">
                <a:avLst/>
              </a:prstGeom>
            </p:spPr>
          </p:pic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55F6012B-E8E1-4A27-B029-B4A9DC9D9411}"/>
                </a:ext>
              </a:extLst>
            </p:cNvPr>
            <p:cNvGrpSpPr/>
            <p:nvPr/>
          </p:nvGrpSpPr>
          <p:grpSpPr>
            <a:xfrm>
              <a:off x="5096317" y="5151716"/>
              <a:ext cx="3918280" cy="342000"/>
              <a:chOff x="572087" y="5988060"/>
              <a:chExt cx="3918280" cy="342000"/>
            </a:xfrm>
          </p:grpSpPr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7228B9D0-0AC3-4E34-A1FA-2F0AA58995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2087" y="5988060"/>
                <a:ext cx="3367384" cy="342000"/>
              </a:xfrm>
              <a:prstGeom prst="rect">
                <a:avLst/>
              </a:prstGeom>
            </p:spPr>
          </p:pic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2312294B-A0EF-4289-951A-6C21B2321C5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963341" y="5988060"/>
                <a:ext cx="527026" cy="342000"/>
                <a:chOff x="2834732" y="5091086"/>
                <a:chExt cx="1526660" cy="990686"/>
              </a:xfrm>
            </p:grpSpPr>
            <p:pic>
              <p:nvPicPr>
                <p:cNvPr id="30" name="图片 29">
                  <a:extLst>
                    <a:ext uri="{FF2B5EF4-FFF2-40B4-BE49-F238E27FC236}">
                      <a16:creationId xmlns:a16="http://schemas.microsoft.com/office/drawing/2014/main" id="{61B5F0C6-A95F-4893-B13C-D986482578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/>
                <a:srcRect r="83547"/>
                <a:stretch/>
              </p:blipFill>
              <p:spPr>
                <a:xfrm>
                  <a:off x="2834732" y="5091086"/>
                  <a:ext cx="421296" cy="990686"/>
                </a:xfrm>
                <a:prstGeom prst="rect">
                  <a:avLst/>
                </a:prstGeom>
              </p:spPr>
            </p:pic>
            <p:pic>
              <p:nvPicPr>
                <p:cNvPr id="44" name="图片 43">
                  <a:extLst>
                    <a:ext uri="{FF2B5EF4-FFF2-40B4-BE49-F238E27FC236}">
                      <a16:creationId xmlns:a16="http://schemas.microsoft.com/office/drawing/2014/main" id="{0AB4054D-C5CE-4BC0-9E7F-D0C8F88078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/>
                <a:srcRect l="44961" r="23021"/>
                <a:stretch/>
              </p:blipFill>
              <p:spPr>
                <a:xfrm>
                  <a:off x="3256028" y="5091086"/>
                  <a:ext cx="819820" cy="990686"/>
                </a:xfrm>
                <a:prstGeom prst="rect">
                  <a:avLst/>
                </a:prstGeom>
              </p:spPr>
            </p:pic>
            <p:pic>
              <p:nvPicPr>
                <p:cNvPr id="45" name="图片 44">
                  <a:extLst>
                    <a:ext uri="{FF2B5EF4-FFF2-40B4-BE49-F238E27FC236}">
                      <a16:creationId xmlns:a16="http://schemas.microsoft.com/office/drawing/2014/main" id="{9C8D276B-22EA-4175-9687-5A756DE263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/>
                <a:srcRect l="88848"/>
                <a:stretch/>
              </p:blipFill>
              <p:spPr>
                <a:xfrm>
                  <a:off x="4075848" y="5091086"/>
                  <a:ext cx="285544" cy="990686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33E9BC9B-F6A1-4882-9464-4404BB099836}"/>
              </a:ext>
            </a:extLst>
          </p:cNvPr>
          <p:cNvSpPr txBox="1"/>
          <p:nvPr/>
        </p:nvSpPr>
        <p:spPr>
          <a:xfrm>
            <a:off x="475103" y="5644851"/>
            <a:ext cx="1116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对于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轮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SPECK32/64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10000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次实验，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9456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次成功，成功率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95%.</a:t>
            </a:r>
          </a:p>
        </p:txBody>
      </p:sp>
    </p:spTree>
    <p:extLst>
      <p:ext uri="{BB962C8B-B14F-4D97-AF65-F5344CB8AC3E}">
        <p14:creationId xmlns:p14="http://schemas.microsoft.com/office/powerpoint/2010/main" val="10011520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36" grpId="0"/>
      <p:bldP spid="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9">
            <a:extLst>
              <a:ext uri="{FF2B5EF4-FFF2-40B4-BE49-F238E27FC236}">
                <a16:creationId xmlns:a16="http://schemas.microsoft.com/office/drawing/2014/main" id="{E11A7B63-1925-4A36-8E70-F9D38CF5E869}"/>
              </a:ext>
            </a:extLst>
          </p:cNvPr>
          <p:cNvSpPr txBox="1"/>
          <p:nvPr/>
        </p:nvSpPr>
        <p:spPr>
          <a:xfrm>
            <a:off x="5420227" y="2976525"/>
            <a:ext cx="5867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SPECK32/64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的神经区分器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D639641-D696-4EA1-BE0A-D6CAE79AEC78}"/>
              </a:ext>
            </a:extLst>
          </p:cNvPr>
          <p:cNvGrpSpPr/>
          <p:nvPr/>
        </p:nvGrpSpPr>
        <p:grpSpPr>
          <a:xfrm>
            <a:off x="1344215" y="1197268"/>
            <a:ext cx="3881063" cy="4204847"/>
            <a:chOff x="1964608" y="1175636"/>
            <a:chExt cx="3881063" cy="4204847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1E6804CE-0EEF-46E7-BA61-24775B4EA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4608" y="1175636"/>
              <a:ext cx="3326114" cy="4204847"/>
            </a:xfrm>
            <a:prstGeom prst="rect">
              <a:avLst/>
            </a:prstGeom>
          </p:spPr>
        </p:pic>
        <p:sp>
          <p:nvSpPr>
            <p:cNvPr id="2" name="Rectangle 27">
              <a:extLst>
                <a:ext uri="{FF2B5EF4-FFF2-40B4-BE49-F238E27FC236}">
                  <a16:creationId xmlns:a16="http://schemas.microsoft.com/office/drawing/2014/main" id="{B60BAEB4-1C2B-4F24-B777-EBC85E346B02}"/>
                </a:ext>
              </a:extLst>
            </p:cNvPr>
            <p:cNvSpPr/>
            <p:nvPr/>
          </p:nvSpPr>
          <p:spPr>
            <a:xfrm>
              <a:off x="4765671" y="2962564"/>
              <a:ext cx="720000" cy="720000"/>
            </a:xfrm>
            <a:prstGeom prst="rect">
              <a:avLst/>
            </a:prstGeom>
            <a:solidFill>
              <a:srgbClr val="029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rgbClr val="029ECF"/>
                </a:solidFill>
                <a:cs typeface="+mn-ea"/>
                <a:sym typeface="+mn-lt"/>
              </a:endParaRPr>
            </a:p>
          </p:txBody>
        </p:sp>
        <p:grpSp>
          <p:nvGrpSpPr>
            <p:cNvPr id="3" name="Group 8">
              <a:extLst>
                <a:ext uri="{FF2B5EF4-FFF2-40B4-BE49-F238E27FC236}">
                  <a16:creationId xmlns:a16="http://schemas.microsoft.com/office/drawing/2014/main" id="{A0C73136-0187-4BEA-AFEA-3FC79A918920}"/>
                </a:ext>
              </a:extLst>
            </p:cNvPr>
            <p:cNvGrpSpPr/>
            <p:nvPr/>
          </p:nvGrpSpPr>
          <p:grpSpPr>
            <a:xfrm>
              <a:off x="4964913" y="3103678"/>
              <a:ext cx="321517" cy="437772"/>
              <a:chOff x="2767013" y="609600"/>
              <a:chExt cx="561975" cy="765176"/>
            </a:xfrm>
            <a:solidFill>
              <a:schemeClr val="bg1"/>
            </a:solidFill>
          </p:grpSpPr>
          <p:sp>
            <p:nvSpPr>
              <p:cNvPr id="4" name="Freeform 5">
                <a:extLst>
                  <a:ext uri="{FF2B5EF4-FFF2-40B4-BE49-F238E27FC236}">
                    <a16:creationId xmlns:a16="http://schemas.microsoft.com/office/drawing/2014/main" id="{1DFFA88B-88D9-4528-8694-DC8B17501C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67013" y="609600"/>
                <a:ext cx="561975" cy="609600"/>
              </a:xfrm>
              <a:custGeom>
                <a:avLst/>
                <a:gdLst>
                  <a:gd name="T0" fmla="*/ 100 w 147"/>
                  <a:gd name="T1" fmla="*/ 160 h 160"/>
                  <a:gd name="T2" fmla="*/ 143 w 147"/>
                  <a:gd name="T3" fmla="*/ 59 h 160"/>
                  <a:gd name="T4" fmla="*/ 73 w 147"/>
                  <a:gd name="T5" fmla="*/ 0 h 160"/>
                  <a:gd name="T6" fmla="*/ 3 w 147"/>
                  <a:gd name="T7" fmla="*/ 59 h 160"/>
                  <a:gd name="T8" fmla="*/ 46 w 147"/>
                  <a:gd name="T9" fmla="*/ 160 h 160"/>
                  <a:gd name="T10" fmla="*/ 100 w 147"/>
                  <a:gd name="T11" fmla="*/ 160 h 160"/>
                  <a:gd name="T12" fmla="*/ 19 w 147"/>
                  <a:gd name="T13" fmla="*/ 60 h 160"/>
                  <a:gd name="T14" fmla="*/ 73 w 147"/>
                  <a:gd name="T15" fmla="*/ 16 h 160"/>
                  <a:gd name="T16" fmla="*/ 127 w 147"/>
                  <a:gd name="T17" fmla="*/ 60 h 160"/>
                  <a:gd name="T18" fmla="*/ 110 w 147"/>
                  <a:gd name="T19" fmla="*/ 100 h 160"/>
                  <a:gd name="T20" fmla="*/ 86 w 147"/>
                  <a:gd name="T21" fmla="*/ 144 h 160"/>
                  <a:gd name="T22" fmla="*/ 79 w 147"/>
                  <a:gd name="T23" fmla="*/ 144 h 160"/>
                  <a:gd name="T24" fmla="*/ 79 w 147"/>
                  <a:gd name="T25" fmla="*/ 87 h 160"/>
                  <a:gd name="T26" fmla="*/ 88 w 147"/>
                  <a:gd name="T27" fmla="*/ 87 h 160"/>
                  <a:gd name="T28" fmla="*/ 100 w 147"/>
                  <a:gd name="T29" fmla="*/ 75 h 160"/>
                  <a:gd name="T30" fmla="*/ 88 w 147"/>
                  <a:gd name="T31" fmla="*/ 63 h 160"/>
                  <a:gd name="T32" fmla="*/ 76 w 147"/>
                  <a:gd name="T33" fmla="*/ 75 h 160"/>
                  <a:gd name="T34" fmla="*/ 76 w 147"/>
                  <a:gd name="T35" fmla="*/ 75 h 160"/>
                  <a:gd name="T36" fmla="*/ 71 w 147"/>
                  <a:gd name="T37" fmla="*/ 75 h 160"/>
                  <a:gd name="T38" fmla="*/ 71 w 147"/>
                  <a:gd name="T39" fmla="*/ 75 h 160"/>
                  <a:gd name="T40" fmla="*/ 59 w 147"/>
                  <a:gd name="T41" fmla="*/ 63 h 160"/>
                  <a:gd name="T42" fmla="*/ 47 w 147"/>
                  <a:gd name="T43" fmla="*/ 75 h 160"/>
                  <a:gd name="T44" fmla="*/ 59 w 147"/>
                  <a:gd name="T45" fmla="*/ 87 h 160"/>
                  <a:gd name="T46" fmla="*/ 67 w 147"/>
                  <a:gd name="T47" fmla="*/ 87 h 160"/>
                  <a:gd name="T48" fmla="*/ 67 w 147"/>
                  <a:gd name="T49" fmla="*/ 144 h 160"/>
                  <a:gd name="T50" fmla="*/ 60 w 147"/>
                  <a:gd name="T51" fmla="*/ 144 h 160"/>
                  <a:gd name="T52" fmla="*/ 37 w 147"/>
                  <a:gd name="T53" fmla="*/ 100 h 160"/>
                  <a:gd name="T54" fmla="*/ 19 w 147"/>
                  <a:gd name="T55" fmla="*/ 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7" h="160">
                    <a:moveTo>
                      <a:pt x="100" y="160"/>
                    </a:moveTo>
                    <a:cubicBezTo>
                      <a:pt x="100" y="116"/>
                      <a:pt x="147" y="102"/>
                      <a:pt x="143" y="59"/>
                    </a:cubicBezTo>
                    <a:cubicBezTo>
                      <a:pt x="141" y="31"/>
                      <a:pt x="122" y="0"/>
                      <a:pt x="73" y="0"/>
                    </a:cubicBezTo>
                    <a:cubicBezTo>
                      <a:pt x="24" y="0"/>
                      <a:pt x="5" y="31"/>
                      <a:pt x="3" y="59"/>
                    </a:cubicBezTo>
                    <a:cubicBezTo>
                      <a:pt x="0" y="102"/>
                      <a:pt x="46" y="116"/>
                      <a:pt x="46" y="160"/>
                    </a:cubicBezTo>
                    <a:lnTo>
                      <a:pt x="100" y="160"/>
                    </a:lnTo>
                    <a:close/>
                    <a:moveTo>
                      <a:pt x="19" y="60"/>
                    </a:moveTo>
                    <a:cubicBezTo>
                      <a:pt x="20" y="47"/>
                      <a:pt x="28" y="16"/>
                      <a:pt x="73" y="16"/>
                    </a:cubicBezTo>
                    <a:cubicBezTo>
                      <a:pt x="119" y="16"/>
                      <a:pt x="126" y="47"/>
                      <a:pt x="127" y="60"/>
                    </a:cubicBezTo>
                    <a:cubicBezTo>
                      <a:pt x="128" y="75"/>
                      <a:pt x="121" y="85"/>
                      <a:pt x="110" y="100"/>
                    </a:cubicBezTo>
                    <a:cubicBezTo>
                      <a:pt x="100" y="112"/>
                      <a:pt x="90" y="126"/>
                      <a:pt x="86" y="144"/>
                    </a:cubicBezTo>
                    <a:cubicBezTo>
                      <a:pt x="79" y="144"/>
                      <a:pt x="79" y="144"/>
                      <a:pt x="79" y="144"/>
                    </a:cubicBezTo>
                    <a:cubicBezTo>
                      <a:pt x="79" y="87"/>
                      <a:pt x="79" y="87"/>
                      <a:pt x="79" y="87"/>
                    </a:cubicBezTo>
                    <a:cubicBezTo>
                      <a:pt x="88" y="87"/>
                      <a:pt x="88" y="87"/>
                      <a:pt x="88" y="87"/>
                    </a:cubicBezTo>
                    <a:cubicBezTo>
                      <a:pt x="94" y="87"/>
                      <a:pt x="100" y="82"/>
                      <a:pt x="100" y="75"/>
                    </a:cubicBezTo>
                    <a:cubicBezTo>
                      <a:pt x="100" y="68"/>
                      <a:pt x="94" y="63"/>
                      <a:pt x="88" y="63"/>
                    </a:cubicBezTo>
                    <a:cubicBezTo>
                      <a:pt x="81" y="63"/>
                      <a:pt x="76" y="68"/>
                      <a:pt x="76" y="75"/>
                    </a:cubicBezTo>
                    <a:cubicBezTo>
                      <a:pt x="76" y="75"/>
                      <a:pt x="76" y="75"/>
                      <a:pt x="76" y="75"/>
                    </a:cubicBezTo>
                    <a:cubicBezTo>
                      <a:pt x="71" y="75"/>
                      <a:pt x="71" y="75"/>
                      <a:pt x="71" y="75"/>
                    </a:cubicBezTo>
                    <a:cubicBezTo>
                      <a:pt x="71" y="75"/>
                      <a:pt x="71" y="75"/>
                      <a:pt x="71" y="75"/>
                    </a:cubicBezTo>
                    <a:cubicBezTo>
                      <a:pt x="71" y="68"/>
                      <a:pt x="65" y="63"/>
                      <a:pt x="59" y="63"/>
                    </a:cubicBezTo>
                    <a:cubicBezTo>
                      <a:pt x="52" y="63"/>
                      <a:pt x="47" y="68"/>
                      <a:pt x="47" y="75"/>
                    </a:cubicBezTo>
                    <a:cubicBezTo>
                      <a:pt x="47" y="82"/>
                      <a:pt x="52" y="87"/>
                      <a:pt x="59" y="87"/>
                    </a:cubicBezTo>
                    <a:cubicBezTo>
                      <a:pt x="67" y="87"/>
                      <a:pt x="67" y="87"/>
                      <a:pt x="67" y="87"/>
                    </a:cubicBezTo>
                    <a:cubicBezTo>
                      <a:pt x="67" y="144"/>
                      <a:pt x="67" y="144"/>
                      <a:pt x="67" y="144"/>
                    </a:cubicBezTo>
                    <a:cubicBezTo>
                      <a:pt x="60" y="144"/>
                      <a:pt x="60" y="144"/>
                      <a:pt x="60" y="144"/>
                    </a:cubicBezTo>
                    <a:cubicBezTo>
                      <a:pt x="56" y="126"/>
                      <a:pt x="46" y="112"/>
                      <a:pt x="37" y="100"/>
                    </a:cubicBezTo>
                    <a:cubicBezTo>
                      <a:pt x="25" y="85"/>
                      <a:pt x="18" y="75"/>
                      <a:pt x="19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5" name="Freeform 6">
                <a:extLst>
                  <a:ext uri="{FF2B5EF4-FFF2-40B4-BE49-F238E27FC236}">
                    <a16:creationId xmlns:a16="http://schemas.microsoft.com/office/drawing/2014/main" id="{959F98B2-2EE1-4755-BF60-D370C8F2A4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8463" y="1265238"/>
                <a:ext cx="214313" cy="109538"/>
              </a:xfrm>
              <a:custGeom>
                <a:avLst/>
                <a:gdLst>
                  <a:gd name="T0" fmla="*/ 0 w 56"/>
                  <a:gd name="T1" fmla="*/ 21 h 29"/>
                  <a:gd name="T2" fmla="*/ 28 w 56"/>
                  <a:gd name="T3" fmla="*/ 29 h 29"/>
                  <a:gd name="T4" fmla="*/ 56 w 56"/>
                  <a:gd name="T5" fmla="*/ 21 h 29"/>
                  <a:gd name="T6" fmla="*/ 56 w 56"/>
                  <a:gd name="T7" fmla="*/ 0 h 29"/>
                  <a:gd name="T8" fmla="*/ 0 w 56"/>
                  <a:gd name="T9" fmla="*/ 0 h 29"/>
                  <a:gd name="T10" fmla="*/ 0 w 56"/>
                  <a:gd name="T11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29">
                    <a:moveTo>
                      <a:pt x="0" y="21"/>
                    </a:moveTo>
                    <a:cubicBezTo>
                      <a:pt x="8" y="26"/>
                      <a:pt x="17" y="29"/>
                      <a:pt x="28" y="29"/>
                    </a:cubicBezTo>
                    <a:cubicBezTo>
                      <a:pt x="39" y="29"/>
                      <a:pt x="48" y="26"/>
                      <a:pt x="56" y="21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</p:grpSp>
        <p:sp>
          <p:nvSpPr>
            <p:cNvPr id="7" name="Rectangle 21">
              <a:extLst>
                <a:ext uri="{FF2B5EF4-FFF2-40B4-BE49-F238E27FC236}">
                  <a16:creationId xmlns:a16="http://schemas.microsoft.com/office/drawing/2014/main" id="{C2BBF135-4084-42EA-A4E8-EE30483F58E1}"/>
                </a:ext>
              </a:extLst>
            </p:cNvPr>
            <p:cNvSpPr/>
            <p:nvPr/>
          </p:nvSpPr>
          <p:spPr>
            <a:xfrm>
              <a:off x="4405671" y="3677130"/>
              <a:ext cx="360000" cy="360000"/>
            </a:xfrm>
            <a:prstGeom prst="rect">
              <a:avLst/>
            </a:prstGeom>
            <a:solidFill>
              <a:srgbClr val="D74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6EE25B34-FCD3-4C27-B065-C5BCDA260300}"/>
                </a:ext>
              </a:extLst>
            </p:cNvPr>
            <p:cNvSpPr/>
            <p:nvPr/>
          </p:nvSpPr>
          <p:spPr>
            <a:xfrm>
              <a:off x="5665671" y="3857130"/>
              <a:ext cx="180000" cy="180000"/>
            </a:xfrm>
            <a:prstGeom prst="rect">
              <a:avLst/>
            </a:prstGeom>
            <a:noFill/>
            <a:ln w="19050">
              <a:solidFill>
                <a:srgbClr val="F23B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9" name="Rectangle 12">
              <a:extLst>
                <a:ext uri="{FF2B5EF4-FFF2-40B4-BE49-F238E27FC236}">
                  <a16:creationId xmlns:a16="http://schemas.microsoft.com/office/drawing/2014/main" id="{F26CE189-38F2-4351-843F-8943968A17A5}"/>
                </a:ext>
              </a:extLst>
            </p:cNvPr>
            <p:cNvSpPr/>
            <p:nvPr/>
          </p:nvSpPr>
          <p:spPr>
            <a:xfrm>
              <a:off x="5485671" y="3679847"/>
              <a:ext cx="180000" cy="180000"/>
            </a:xfrm>
            <a:prstGeom prst="rect">
              <a:avLst/>
            </a:prstGeom>
            <a:solidFill>
              <a:srgbClr val="FF7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10" name="Rectangle 16">
              <a:extLst>
                <a:ext uri="{FF2B5EF4-FFF2-40B4-BE49-F238E27FC236}">
                  <a16:creationId xmlns:a16="http://schemas.microsoft.com/office/drawing/2014/main" id="{87E12EBA-BF29-4AD5-BE5B-EE2DDECE6367}"/>
                </a:ext>
              </a:extLst>
            </p:cNvPr>
            <p:cNvSpPr/>
            <p:nvPr/>
          </p:nvSpPr>
          <p:spPr>
            <a:xfrm>
              <a:off x="5305671" y="2425281"/>
              <a:ext cx="180000" cy="180000"/>
            </a:xfrm>
            <a:prstGeom prst="rect">
              <a:avLst/>
            </a:prstGeom>
            <a:solidFill>
              <a:srgbClr val="9379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grpSp>
          <p:nvGrpSpPr>
            <p:cNvPr id="11" name="Group 5">
              <a:extLst>
                <a:ext uri="{FF2B5EF4-FFF2-40B4-BE49-F238E27FC236}">
                  <a16:creationId xmlns:a16="http://schemas.microsoft.com/office/drawing/2014/main" id="{BFC5B06E-B2D4-4D9A-94CF-C7F6FCFDC09D}"/>
                </a:ext>
              </a:extLst>
            </p:cNvPr>
            <p:cNvGrpSpPr/>
            <p:nvPr/>
          </p:nvGrpSpPr>
          <p:grpSpPr>
            <a:xfrm>
              <a:off x="4393708" y="2614517"/>
              <a:ext cx="180000" cy="180000"/>
              <a:chOff x="3121851" y="2769787"/>
              <a:chExt cx="215805" cy="215805"/>
            </a:xfrm>
          </p:grpSpPr>
          <p:cxnSp>
            <p:nvCxnSpPr>
              <p:cNvPr id="12" name="Straight Connector 4">
                <a:extLst>
                  <a:ext uri="{FF2B5EF4-FFF2-40B4-BE49-F238E27FC236}">
                    <a16:creationId xmlns:a16="http://schemas.microsoft.com/office/drawing/2014/main" id="{A63DC0BC-53CE-4C31-AA14-880020212559}"/>
                  </a:ext>
                </a:extLst>
              </p:cNvPr>
              <p:cNvCxnSpPr/>
              <p:nvPr/>
            </p:nvCxnSpPr>
            <p:spPr>
              <a:xfrm>
                <a:off x="3229754" y="2769787"/>
                <a:ext cx="0" cy="215805"/>
              </a:xfrm>
              <a:prstGeom prst="line">
                <a:avLst/>
              </a:prstGeom>
              <a:ln w="19050">
                <a:solidFill>
                  <a:srgbClr val="00BBD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20">
                <a:extLst>
                  <a:ext uri="{FF2B5EF4-FFF2-40B4-BE49-F238E27FC236}">
                    <a16:creationId xmlns:a16="http://schemas.microsoft.com/office/drawing/2014/main" id="{FD084D45-A128-4036-8084-7FD91CC78DC1}"/>
                  </a:ext>
                </a:extLst>
              </p:cNvPr>
              <p:cNvCxnSpPr/>
              <p:nvPr/>
            </p:nvCxnSpPr>
            <p:spPr>
              <a:xfrm rot="16200000">
                <a:off x="3229754" y="2769786"/>
                <a:ext cx="0" cy="215805"/>
              </a:xfrm>
              <a:prstGeom prst="line">
                <a:avLst/>
              </a:prstGeom>
              <a:ln w="19050">
                <a:solidFill>
                  <a:srgbClr val="00BBD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5775E2D-D71C-4138-AB69-F27B7A4B0A31}"/>
                </a:ext>
              </a:extLst>
            </p:cNvPr>
            <p:cNvSpPr/>
            <p:nvPr/>
          </p:nvSpPr>
          <p:spPr>
            <a:xfrm>
              <a:off x="4222944" y="4037130"/>
              <a:ext cx="180000" cy="180000"/>
            </a:xfrm>
            <a:prstGeom prst="rect">
              <a:avLst/>
            </a:prstGeom>
            <a:solidFill>
              <a:srgbClr val="8F6C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58508BC-D2F4-411C-8764-501700C129FE}"/>
                </a:ext>
              </a:extLst>
            </p:cNvPr>
            <p:cNvSpPr/>
            <p:nvPr/>
          </p:nvSpPr>
          <p:spPr>
            <a:xfrm>
              <a:off x="5485671" y="2605281"/>
              <a:ext cx="360000" cy="360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8958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16" name="Oval 19">
              <a:extLst>
                <a:ext uri="{FF2B5EF4-FFF2-40B4-BE49-F238E27FC236}">
                  <a16:creationId xmlns:a16="http://schemas.microsoft.com/office/drawing/2014/main" id="{96B7327D-2320-4D11-8A82-6435FFBB3C85}"/>
                </a:ext>
              </a:extLst>
            </p:cNvPr>
            <p:cNvSpPr/>
            <p:nvPr/>
          </p:nvSpPr>
          <p:spPr>
            <a:xfrm>
              <a:off x="4495671" y="376713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585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10050</TotalTime>
  <Words>2454</Words>
  <Application>Microsoft Office PowerPoint</Application>
  <PresentationFormat>宽屏</PresentationFormat>
  <Paragraphs>312</Paragraphs>
  <Slides>29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8" baseType="lpstr">
      <vt:lpstr>等线</vt:lpstr>
      <vt:lpstr>方正姚体</vt:lpstr>
      <vt:lpstr>楷体</vt:lpstr>
      <vt:lpstr>微软雅黑</vt:lpstr>
      <vt:lpstr>Arial</vt:lpstr>
      <vt:lpstr>Calibri</vt:lpstr>
      <vt:lpstr>Calibri Light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田 文强</dc:creator>
  <cp:lastModifiedBy>田 文强</cp:lastModifiedBy>
  <cp:revision>527</cp:revision>
  <dcterms:created xsi:type="dcterms:W3CDTF">2019-12-25T06:47:05Z</dcterms:created>
  <dcterms:modified xsi:type="dcterms:W3CDTF">2020-03-21T08:54:58Z</dcterms:modified>
  <cp:contentStatus>最终状态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